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44" r:id="rId1"/>
  </p:sldMasterIdLst>
  <p:notesMasterIdLst>
    <p:notesMasterId r:id="rId21"/>
  </p:notesMasterIdLst>
  <p:sldIdLst>
    <p:sldId id="256" r:id="rId2"/>
    <p:sldId id="258" r:id="rId3"/>
    <p:sldId id="257" r:id="rId4"/>
    <p:sldId id="261" r:id="rId5"/>
    <p:sldId id="262" r:id="rId6"/>
    <p:sldId id="263" r:id="rId7"/>
    <p:sldId id="264" r:id="rId8"/>
    <p:sldId id="266" r:id="rId9"/>
    <p:sldId id="260" r:id="rId10"/>
    <p:sldId id="265" r:id="rId11"/>
    <p:sldId id="275" r:id="rId12"/>
    <p:sldId id="267" r:id="rId13"/>
    <p:sldId id="272" r:id="rId14"/>
    <p:sldId id="268" r:id="rId15"/>
    <p:sldId id="276" r:id="rId16"/>
    <p:sldId id="270" r:id="rId17"/>
    <p:sldId id="269" r:id="rId18"/>
    <p:sldId id="274" r:id="rId19"/>
    <p:sldId id="259" r:id="rId2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55058E75-E0FC-4AC3-815B-097E641104B1}">
          <p14:sldIdLst>
            <p14:sldId id="256"/>
            <p14:sldId id="258"/>
            <p14:sldId id="257"/>
            <p14:sldId id="259"/>
            <p14:sldId id="260"/>
            <p14:sldId id="265"/>
            <p14:sldId id="261"/>
            <p14:sldId id="262"/>
            <p14:sldId id="263"/>
            <p14:sldId id="264"/>
            <p14:sldId id="266"/>
            <p14:sldId id="267"/>
            <p14:sldId id="272"/>
            <p14:sldId id="270"/>
            <p14:sldId id="276"/>
            <p14:sldId id="269"/>
          </p14:sldIdLst>
        </p14:section>
        <p14:section name="FAQ" id="{B0F341B0-30B9-4F92-97B8-0B3C3FB08AAF}">
          <p14:sldIdLst>
            <p14:sldId id="275"/>
            <p14:sldId id="271"/>
            <p14:sldId id="274"/>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74714" autoAdjust="0"/>
  </p:normalViewPr>
  <p:slideViewPr>
    <p:cSldViewPr>
      <p:cViewPr>
        <p:scale>
          <a:sx n="92" d="100"/>
          <a:sy n="92" d="100"/>
        </p:scale>
        <p:origin x="-21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2605B2-EA69-4ED1-B4CC-0CDC38F1102D}" type="datetimeFigureOut">
              <a:rPr lang="pt-BR" smtClean="0"/>
              <a:pPr/>
              <a:t>12/11/2012</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0369B-BB27-4C14-8E64-5A8AA48B26F2}" type="slidenum">
              <a:rPr lang="pt-BR" smtClean="0"/>
              <a:pPr/>
              <a:t>‹nº›</a:t>
            </a:fld>
            <a:endParaRPr lang="pt-BR" dirty="0"/>
          </a:p>
        </p:txBody>
      </p:sp>
    </p:spTree>
    <p:extLst>
      <p:ext uri="{BB962C8B-B14F-4D97-AF65-F5344CB8AC3E}">
        <p14:creationId xmlns:p14="http://schemas.microsoft.com/office/powerpoint/2010/main" xmlns="" val="3155757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F30369B-BB27-4C14-8E64-5A8AA48B26F2}" type="slidenum">
              <a:rPr lang="pt-BR" smtClean="0"/>
              <a:pPr/>
              <a:t>1</a:t>
            </a:fld>
            <a:endParaRPr lang="pt-B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noProof="0" dirty="0" smtClean="0"/>
              <a:t>.NET </a:t>
            </a:r>
            <a:r>
              <a:rPr lang="pt-BR" noProof="0" dirty="0" smtClean="0">
                <a:sym typeface="Wingdings" pitchFamily="2" charset="2"/>
              </a:rPr>
              <a:t></a:t>
            </a:r>
            <a:r>
              <a:rPr lang="pt-BR" noProof="0" dirty="0" smtClean="0"/>
              <a:t> Biblioteca</a:t>
            </a:r>
            <a:r>
              <a:rPr lang="pt-BR" baseline="0" noProof="0" dirty="0" smtClean="0"/>
              <a:t> e CLR – Common Runtime Language, uma ambiente virtual para execução de código escrito em .NET, que prove interoperabilidade de linguagens.</a:t>
            </a:r>
            <a:endParaRPr lang="pt-BR" noProof="0" dirty="0" smtClean="0"/>
          </a:p>
          <a:p>
            <a:endParaRPr lang="pt-BR" noProof="0" dirty="0" smtClean="0"/>
          </a:p>
          <a:p>
            <a:r>
              <a:rPr lang="pt-BR" noProof="0" dirty="0" smtClean="0"/>
              <a:t>ASP.NET </a:t>
            </a:r>
            <a:r>
              <a:rPr lang="pt-BR" noProof="0" dirty="0" smtClean="0">
                <a:sym typeface="Wingdings" pitchFamily="2" charset="2"/>
              </a:rPr>
              <a:t>  (Active server</a:t>
            </a:r>
            <a:r>
              <a:rPr lang="pt-BR" baseline="0" noProof="0" dirty="0" smtClean="0">
                <a:sym typeface="Wingdings" pitchFamily="2" charset="2"/>
              </a:rPr>
              <a:t> page) </a:t>
            </a:r>
            <a:r>
              <a:rPr lang="pt-BR" noProof="0" dirty="0" smtClean="0">
                <a:sym typeface="Wingdings" pitchFamily="2" charset="2"/>
              </a:rPr>
              <a:t>Framework</a:t>
            </a:r>
            <a:r>
              <a:rPr lang="pt-BR" baseline="0" noProof="0" dirty="0" smtClean="0">
                <a:sym typeface="Wingdings" pitchFamily="2" charset="2"/>
              </a:rPr>
              <a:t> para aplicações web.</a:t>
            </a:r>
            <a:endParaRPr lang="pt-BR" baseline="0" noProof="0" dirty="0" smtClean="0"/>
          </a:p>
          <a:p>
            <a:endParaRPr lang="pt-BR" baseline="0" noProof="0" dirty="0" smtClean="0"/>
          </a:p>
          <a:p>
            <a:r>
              <a:rPr lang="pt-BR" baseline="0" noProof="0" dirty="0" smtClean="0"/>
              <a:t>Silverlight </a:t>
            </a:r>
            <a:r>
              <a:rPr lang="pt-BR" baseline="0" noProof="0" dirty="0" smtClean="0">
                <a:sym typeface="Wingdings" pitchFamily="2" charset="2"/>
              </a:rPr>
              <a:t> Aplicação de “internet rica”, ou seja similar a de desktop. É composto por alguma linguagem .NET e um arquivo XAML. Normalmente o XAML é responsável pela interface.</a:t>
            </a:r>
          </a:p>
          <a:p>
            <a:endParaRPr lang="en-US" baseline="0" noProof="0" dirty="0" smtClean="0">
              <a:sym typeface="Wingdings" pitchFamily="2" charset="2"/>
            </a:endParaRPr>
          </a:p>
          <a:p>
            <a:r>
              <a:rPr lang="en-US" baseline="0" noProof="0" dirty="0" smtClean="0">
                <a:sym typeface="Wingdings" pitchFamily="2" charset="2"/>
              </a:rPr>
              <a:t>XAML  </a:t>
            </a:r>
            <a:r>
              <a:rPr lang="pt-BR" b="0" dirty="0" smtClean="0"/>
              <a:t>Extensible Application Markup Language </a:t>
            </a:r>
            <a:r>
              <a:rPr lang="pt-BR" b="0" dirty="0" smtClean="0">
                <a:sym typeface="Wingdings" pitchFamily="2" charset="2"/>
              </a:rPr>
              <a:t> Markup language usada</a:t>
            </a:r>
            <a:r>
              <a:rPr lang="pt-BR" b="0" baseline="0" dirty="0" smtClean="0">
                <a:sym typeface="Wingdings" pitchFamily="2" charset="2"/>
              </a:rPr>
              <a:t> para definir a interface – Markup -&gt; Linguagem de marcação, linguagem que se distingue sintaticamente de texto normal</a:t>
            </a:r>
            <a:endParaRPr lang="pt-BR" b="0" noProof="0" dirty="0"/>
          </a:p>
        </p:txBody>
      </p:sp>
      <p:sp>
        <p:nvSpPr>
          <p:cNvPr id="4" name="Espaço Reservado para Número de Slide 3"/>
          <p:cNvSpPr>
            <a:spLocks noGrp="1"/>
          </p:cNvSpPr>
          <p:nvPr>
            <p:ph type="sldNum" sz="quarter" idx="10"/>
          </p:nvPr>
        </p:nvSpPr>
        <p:spPr/>
        <p:txBody>
          <a:bodyPr/>
          <a:lstStyle/>
          <a:p>
            <a:fld id="{2F30369B-BB27-4C14-8E64-5A8AA48B26F2}" type="slidenum">
              <a:rPr lang="pt-BR" smtClean="0"/>
              <a:pPr/>
              <a:t>10</a:t>
            </a:fld>
            <a:endParaRPr lang="pt-B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noProof="0" dirty="0" smtClean="0"/>
              <a:t>Tendo em vista a dificuldade encontrada para encontrar deficientes visuais</a:t>
            </a:r>
            <a:r>
              <a:rPr lang="pt-BR" baseline="0" noProof="0" dirty="0" smtClean="0"/>
              <a:t> para testes,e a falta de aparelhos disponíveis, não pudemos realizar testes quantitativos.</a:t>
            </a:r>
          </a:p>
          <a:p>
            <a:endParaRPr lang="pt-BR" baseline="0" noProof="0" dirty="0" smtClean="0"/>
          </a:p>
          <a:p>
            <a:r>
              <a:rPr lang="pt-BR" baseline="0" noProof="0" dirty="0" smtClean="0"/>
              <a:t>Interface </a:t>
            </a:r>
            <a:r>
              <a:rPr lang="pt-BR" baseline="0" noProof="0" dirty="0" smtClean="0">
                <a:sym typeface="Wingdings" pitchFamily="2" charset="2"/>
              </a:rPr>
              <a:t> Tiveram certa dificuldade para minipular o aplicativo, possivelmente porque não estavam acostumados a utilizar smartphones. </a:t>
            </a:r>
          </a:p>
          <a:p>
            <a:endParaRPr lang="pt-BR" baseline="0" noProof="0" dirty="0" smtClean="0">
              <a:sym typeface="Wingdings" pitchFamily="2" charset="2"/>
            </a:endParaRPr>
          </a:p>
          <a:p>
            <a:r>
              <a:rPr lang="pt-BR" baseline="0" noProof="0" dirty="0" smtClean="0">
                <a:sym typeface="Wingdings" pitchFamily="2" charset="2"/>
              </a:rPr>
              <a:t>Funcionalidade  Gostaram de todas as funcionalidades do aplicativo. Não houve preprovação a nenhuma das funcionalidades, o que demonstrou que estavamos no caminho certo nesse quisito.</a:t>
            </a:r>
            <a:endParaRPr lang="pt-BR" baseline="0" noProof="0" dirty="0" smtClean="0"/>
          </a:p>
        </p:txBody>
      </p:sp>
      <p:sp>
        <p:nvSpPr>
          <p:cNvPr id="4" name="Espaço Reservado para Número de Slide 3"/>
          <p:cNvSpPr>
            <a:spLocks noGrp="1"/>
          </p:cNvSpPr>
          <p:nvPr>
            <p:ph type="sldNum" sz="quarter" idx="10"/>
          </p:nvPr>
        </p:nvSpPr>
        <p:spPr/>
        <p:txBody>
          <a:bodyPr/>
          <a:lstStyle/>
          <a:p>
            <a:fld id="{2F30369B-BB27-4C14-8E64-5A8AA48B26F2}" type="slidenum">
              <a:rPr lang="pt-BR" smtClean="0"/>
              <a:pPr/>
              <a:t>12</a:t>
            </a:fld>
            <a:endParaRPr lang="pt-B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latin typeface="JasmineUPC" pitchFamily="18" charset="-34"/>
                <a:cs typeface="JasmineUPC" pitchFamily="18" charset="-34"/>
              </a:rPr>
              <a:t>Problemas com a </a:t>
            </a:r>
            <a:r>
              <a:rPr lang="pt-BR" sz="1200" dirty="0" smtClean="0">
                <a:solidFill>
                  <a:srgbClr val="FF0000"/>
                </a:solidFill>
                <a:latin typeface="JasmineUPC" pitchFamily="18" charset="-34"/>
                <a:cs typeface="JasmineUPC" pitchFamily="18" charset="-34"/>
              </a:rPr>
              <a:t>interface</a:t>
            </a:r>
            <a:r>
              <a:rPr lang="pt-BR" sz="1200" baseline="0" dirty="0" smtClean="0">
                <a:solidFill>
                  <a:srgbClr val="FF0000"/>
                </a:solidFill>
                <a:latin typeface="JasmineUPC" pitchFamily="18" charset="-34"/>
                <a:cs typeface="JasmineUPC" pitchFamily="18" charset="-34"/>
              </a:rPr>
              <a:t> </a:t>
            </a:r>
            <a:r>
              <a:rPr lang="pt-BR" sz="1200" baseline="0" dirty="0" smtClean="0">
                <a:solidFill>
                  <a:srgbClr val="FF0000"/>
                </a:solidFill>
                <a:latin typeface="JasmineUPC" pitchFamily="18" charset="-34"/>
                <a:cs typeface="JasmineUPC" pitchFamily="18" charset="-34"/>
                <a:sym typeface="Wingdings" pitchFamily="2" charset="2"/>
              </a:rPr>
              <a:t> Se resume ao tamanho dos botões, ao fato de não haver som de retorno entre as telas, e sons muito longos.</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aseline="0" noProof="0" dirty="0" smtClean="0">
              <a:solidFill>
                <a:srgbClr val="FF0000"/>
              </a:solidFill>
              <a:latin typeface="JasmineUPC" pitchFamily="18" charset="-34"/>
              <a:cs typeface="JasmineUPC" pitchFamily="18" charset="-34"/>
              <a:sym typeface="Wingdings"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aseline="0" noProof="0" dirty="0" smtClean="0">
                <a:solidFill>
                  <a:srgbClr val="FF0000"/>
                </a:solidFill>
                <a:latin typeface="JasmineUPC" pitchFamily="18" charset="-34"/>
                <a:cs typeface="JasmineUPC" pitchFamily="18" charset="-34"/>
                <a:sym typeface="Wingdings" pitchFamily="2" charset="2"/>
              </a:rPr>
              <a:t>Internet no celular  Tivemos uma dificuldade muito grande com a internet, a utilização do 3G é essencial para  o bom funcionamento do aplicativo.</a:t>
            </a:r>
            <a:endParaRPr lang="pt-BR" baseline="0" noProof="0" dirty="0" smtClean="0"/>
          </a:p>
          <a:p>
            <a:endParaRPr lang="pt-BR" baseline="0" noProof="0" dirty="0" smtClean="0"/>
          </a:p>
          <a:p>
            <a:r>
              <a:rPr lang="pt-BR" baseline="0" noProof="0" dirty="0" smtClean="0"/>
              <a:t>Sugestões </a:t>
            </a:r>
            <a:r>
              <a:rPr lang="pt-BR" baseline="0" noProof="0" dirty="0" smtClean="0">
                <a:sym typeface="Wingdings" pitchFamily="2" charset="2"/>
              </a:rPr>
              <a:t> Desenvolvimento do “Onde estou?”, aumento dos botões, sons de retorno entre as paginas</a:t>
            </a:r>
            <a:endParaRPr lang="pt-BR" noProof="0" dirty="0" smtClean="0"/>
          </a:p>
        </p:txBody>
      </p:sp>
      <p:sp>
        <p:nvSpPr>
          <p:cNvPr id="4" name="Slide Number Placeholder 3"/>
          <p:cNvSpPr>
            <a:spLocks noGrp="1"/>
          </p:cNvSpPr>
          <p:nvPr>
            <p:ph type="sldNum" sz="quarter" idx="10"/>
          </p:nvPr>
        </p:nvSpPr>
        <p:spPr/>
        <p:txBody>
          <a:bodyPr/>
          <a:lstStyle/>
          <a:p>
            <a:fld id="{2F30369B-BB27-4C14-8E64-5A8AA48B26F2}" type="slidenum">
              <a:rPr lang="pt-BR" smtClean="0"/>
              <a:pPr/>
              <a:t>13</a:t>
            </a:fld>
            <a:endParaRPr lang="pt-BR" dirty="0"/>
          </a:p>
        </p:txBody>
      </p:sp>
    </p:spTree>
    <p:extLst>
      <p:ext uri="{BB962C8B-B14F-4D97-AF65-F5344CB8AC3E}">
        <p14:creationId xmlns:p14="http://schemas.microsoft.com/office/powerpoint/2010/main" xmlns="" val="1639122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lain"/>
            </a:pPr>
            <a:r>
              <a:rPr lang="pt-BR" dirty="0" smtClean="0">
                <a:sym typeface="Wingdings" pitchFamily="2" charset="2"/>
              </a:rPr>
              <a:t> Gravar uma mensagem</a:t>
            </a:r>
          </a:p>
          <a:p>
            <a:pPr marL="228600" indent="-228600">
              <a:buAutoNum type="arabicPlain"/>
            </a:pPr>
            <a:r>
              <a:rPr lang="pt-BR" dirty="0" smtClean="0">
                <a:sym typeface="Wingdings" pitchFamily="2" charset="2"/>
              </a:rPr>
              <a:t> Ouvir</a:t>
            </a:r>
            <a:r>
              <a:rPr lang="pt-BR" baseline="0" dirty="0" smtClean="0">
                <a:sym typeface="Wingdings" pitchFamily="2" charset="2"/>
              </a:rPr>
              <a:t> mensagem</a:t>
            </a:r>
          </a:p>
          <a:p>
            <a:pPr marL="228600" indent="-228600">
              <a:buAutoNum type="arabicPlain"/>
            </a:pPr>
            <a:r>
              <a:rPr lang="pt-BR" baseline="0" dirty="0" smtClean="0">
                <a:sym typeface="Wingdings" pitchFamily="2" charset="2"/>
              </a:rPr>
              <a:t> Uma rota</a:t>
            </a:r>
          </a:p>
          <a:p>
            <a:pPr marL="228600" indent="-228600">
              <a:buAutoNum type="arabicPlain"/>
            </a:pPr>
            <a:r>
              <a:rPr lang="pt-BR" baseline="0" dirty="0" smtClean="0">
                <a:sym typeface="Wingdings" pitchFamily="2" charset="2"/>
              </a:rPr>
              <a:t> Onde estou</a:t>
            </a:r>
          </a:p>
          <a:p>
            <a:pPr marL="228600" indent="-228600">
              <a:buAutoNum type="arabicPlain"/>
            </a:pPr>
            <a:r>
              <a:rPr lang="pt-BR" baseline="0" dirty="0" smtClean="0">
                <a:sym typeface="Wingdings" pitchFamily="2" charset="2"/>
              </a:rPr>
              <a:t> Friend support</a:t>
            </a:r>
          </a:p>
        </p:txBody>
      </p:sp>
      <p:sp>
        <p:nvSpPr>
          <p:cNvPr id="4" name="Slide Number Placeholder 3"/>
          <p:cNvSpPr>
            <a:spLocks noGrp="1"/>
          </p:cNvSpPr>
          <p:nvPr>
            <p:ph type="sldNum" sz="quarter" idx="10"/>
          </p:nvPr>
        </p:nvSpPr>
        <p:spPr/>
        <p:txBody>
          <a:bodyPr/>
          <a:lstStyle/>
          <a:p>
            <a:fld id="{2F30369B-BB27-4C14-8E64-5A8AA48B26F2}" type="slidenum">
              <a:rPr lang="pt-BR" smtClean="0"/>
              <a:pPr/>
              <a:t>14</a:t>
            </a:fld>
            <a:endParaRPr lang="pt-BR" dirty="0"/>
          </a:p>
        </p:txBody>
      </p:sp>
    </p:spTree>
    <p:extLst>
      <p:ext uri="{BB962C8B-B14F-4D97-AF65-F5344CB8AC3E}">
        <p14:creationId xmlns:p14="http://schemas.microsoft.com/office/powerpoint/2010/main" xmlns="" val="3693116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latin typeface="JasmineUPC" pitchFamily="18" charset="-34"/>
                <a:cs typeface="JasmineUPC" pitchFamily="18" charset="-34"/>
              </a:rPr>
              <a:t>Mídia direcionada </a:t>
            </a:r>
            <a:r>
              <a:rPr lang="pt-BR" sz="1200" baseline="0" dirty="0" smtClean="0">
                <a:latin typeface="+mn-lt"/>
                <a:cs typeface="+mn-cs"/>
                <a:sym typeface="Wingdings" pitchFamily="2" charset="2"/>
              </a:rPr>
              <a:t> A idéia é que a tenhamos estabelimentos comercias parceiros que fornecam atendimento e estrutura especializada a deficientes visuais e o aplicativo serviria como mídia de publicidade.</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aseline="0" dirty="0" smtClean="0">
              <a:latin typeface="+mn-lt"/>
              <a:cs typeface="+mn-cs"/>
              <a:sym typeface="Wingdings"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latin typeface="JasmineUPC" pitchFamily="18" charset="-34"/>
                <a:cs typeface="JasmineUPC" pitchFamily="18" charset="-34"/>
              </a:rPr>
              <a:t>Incentivo fiscal</a:t>
            </a:r>
            <a:r>
              <a:rPr lang="pt-BR" sz="1200" baseline="0" dirty="0" smtClean="0">
                <a:latin typeface="JasmineUPC" pitchFamily="18" charset="-34"/>
                <a:cs typeface="JasmineUPC" pitchFamily="18" charset="-34"/>
              </a:rPr>
              <a:t> </a:t>
            </a:r>
            <a:r>
              <a:rPr lang="pt-BR" sz="1200" baseline="0" dirty="0" smtClean="0">
                <a:latin typeface="JasmineUPC" pitchFamily="18" charset="-34"/>
                <a:cs typeface="JasmineUPC" pitchFamily="18" charset="-34"/>
                <a:sym typeface="Wingdings" pitchFamily="2" charset="2"/>
              </a:rPr>
              <a:t> Empresas que gostariam de investir no projeto por meio de incentivo fiscal.</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aseline="0" dirty="0" smtClean="0">
              <a:latin typeface="JasmineUPC" pitchFamily="18" charset="-34"/>
              <a:cs typeface="JasmineUPC" pitchFamily="18" charset="-34"/>
              <a:sym typeface="Wingdings"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aseline="0" dirty="0" smtClean="0">
                <a:latin typeface="JasmineUPC" pitchFamily="18" charset="-34"/>
                <a:cs typeface="JasmineUPC" pitchFamily="18" charset="-34"/>
                <a:sym typeface="Wingdings" pitchFamily="2" charset="2"/>
              </a:rPr>
              <a:t>Andaluz</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dirty="0" smtClean="0">
              <a:latin typeface="JasmineUPC" pitchFamily="18" charset="-34"/>
              <a:cs typeface="JasmineUPC" pitchFamily="18" charset="-34"/>
            </a:endParaRPr>
          </a:p>
        </p:txBody>
      </p:sp>
      <p:sp>
        <p:nvSpPr>
          <p:cNvPr id="4" name="Slide Number Placeholder 3"/>
          <p:cNvSpPr>
            <a:spLocks noGrp="1"/>
          </p:cNvSpPr>
          <p:nvPr>
            <p:ph type="sldNum" sz="quarter" idx="10"/>
          </p:nvPr>
        </p:nvSpPr>
        <p:spPr/>
        <p:txBody>
          <a:bodyPr/>
          <a:lstStyle/>
          <a:p>
            <a:fld id="{2F30369B-BB27-4C14-8E64-5A8AA48B26F2}" type="slidenum">
              <a:rPr lang="pt-BR" smtClean="0"/>
              <a:pPr/>
              <a:t>18</a:t>
            </a:fld>
            <a:endParaRPr lang="pt-BR" dirty="0"/>
          </a:p>
        </p:txBody>
      </p:sp>
    </p:spTree>
    <p:extLst>
      <p:ext uri="{BB962C8B-B14F-4D97-AF65-F5344CB8AC3E}">
        <p14:creationId xmlns:p14="http://schemas.microsoft.com/office/powerpoint/2010/main" xmlns="" val="1547269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noProof="0" dirty="0" smtClean="0"/>
              <a:t>Imagine</a:t>
            </a:r>
            <a:r>
              <a:rPr lang="pt-BR" baseline="0" noProof="0" dirty="0" smtClean="0"/>
              <a:t> Cup </a:t>
            </a:r>
            <a:r>
              <a:rPr lang="pt-BR" baseline="0" noProof="0" dirty="0" smtClean="0">
                <a:sym typeface="Wingdings" pitchFamily="2" charset="2"/>
              </a:rPr>
              <a:t> Competição de inovação da Microsoft</a:t>
            </a:r>
            <a:endParaRPr lang="pt-BR" noProof="0" dirty="0" smtClean="0"/>
          </a:p>
          <a:p>
            <a:endParaRPr lang="pt-BR" noProof="0" dirty="0" smtClean="0"/>
          </a:p>
          <a:p>
            <a:r>
              <a:rPr lang="pt-BR" noProof="0" dirty="0" smtClean="0"/>
              <a:t>Novembro</a:t>
            </a:r>
            <a:r>
              <a:rPr lang="pt-BR" baseline="0" noProof="0" dirty="0" smtClean="0"/>
              <a:t> 2011 </a:t>
            </a:r>
            <a:r>
              <a:rPr lang="pt-BR" baseline="0" noProof="0" dirty="0" smtClean="0">
                <a:sym typeface="Wingdings" pitchFamily="2" charset="2"/>
              </a:rPr>
              <a:t> Conversa com o prof Marco Gerosa a respeito da possibilidade de colocar o Smart Audio na competição Imagine Cup – em março de 2012</a:t>
            </a:r>
          </a:p>
          <a:p>
            <a:endParaRPr lang="pt-BR" baseline="0" noProof="0" dirty="0" smtClean="0">
              <a:sym typeface="Wingdings" pitchFamily="2" charset="2"/>
            </a:endParaRPr>
          </a:p>
          <a:p>
            <a:r>
              <a:rPr lang="pt-BR" baseline="0" noProof="0" dirty="0" smtClean="0">
                <a:sym typeface="Wingdings" pitchFamily="2" charset="2"/>
              </a:rPr>
              <a:t>Fevereiro  Documentação e proposta do que seria o projeto.</a:t>
            </a:r>
          </a:p>
          <a:p>
            <a:endParaRPr lang="pt-BR" baseline="0" noProof="0" dirty="0" smtClean="0">
              <a:sym typeface="Wingdings" pitchFamily="2" charset="2"/>
            </a:endParaRPr>
          </a:p>
          <a:p>
            <a:r>
              <a:rPr lang="pt-BR" baseline="0" noProof="0" dirty="0" smtClean="0">
                <a:sym typeface="Wingdings" pitchFamily="2" charset="2"/>
              </a:rPr>
              <a:t>Abril  Inicio do desenvolvimento.</a:t>
            </a:r>
          </a:p>
          <a:p>
            <a:endParaRPr lang="pt-BR" baseline="0" noProof="0" dirty="0" smtClean="0">
              <a:sym typeface="Wingdings" pitchFamily="2" charset="2"/>
            </a:endParaRPr>
          </a:p>
          <a:p>
            <a:r>
              <a:rPr lang="pt-BR" baseline="0" noProof="0" dirty="0" smtClean="0">
                <a:sym typeface="Wingdings" pitchFamily="2" charset="2"/>
              </a:rPr>
              <a:t>Maio  Apresentação em Brasília.</a:t>
            </a:r>
            <a:endParaRPr lang="pt-BR" noProof="0" dirty="0"/>
          </a:p>
        </p:txBody>
      </p:sp>
      <p:sp>
        <p:nvSpPr>
          <p:cNvPr id="4" name="Espaço Reservado para Número de Slide 3"/>
          <p:cNvSpPr>
            <a:spLocks noGrp="1"/>
          </p:cNvSpPr>
          <p:nvPr>
            <p:ph type="sldNum" sz="quarter" idx="10"/>
          </p:nvPr>
        </p:nvSpPr>
        <p:spPr/>
        <p:txBody>
          <a:bodyPr/>
          <a:lstStyle/>
          <a:p>
            <a:fld id="{2F30369B-BB27-4C14-8E64-5A8AA48B26F2}" type="slidenum">
              <a:rPr lang="pt-BR" smtClean="0"/>
              <a:pPr/>
              <a:t>19</a:t>
            </a:fld>
            <a:endParaRPr 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1</a:t>
            </a:r>
            <a:r>
              <a:rPr lang="pt-BR" dirty="0" smtClean="0">
                <a:sym typeface="Wingdings" pitchFamily="2" charset="2"/>
              </a:rPr>
              <a:t> </a:t>
            </a:r>
            <a:r>
              <a:rPr lang="pt-BR" dirty="0" smtClean="0"/>
              <a:t>Sistema colaborativo que auxilia deficientes visuais em locomoção urbana. </a:t>
            </a:r>
            <a:r>
              <a:rPr lang="pt-BR" noProof="0" dirty="0" smtClean="0"/>
              <a:t>Através</a:t>
            </a:r>
            <a:r>
              <a:rPr lang="pt-BR" dirty="0" smtClean="0"/>
              <a:t> de mensagens georeferenciadas fornecidas pelos</a:t>
            </a:r>
            <a:r>
              <a:rPr lang="pt-BR" baseline="0" dirty="0" smtClean="0"/>
              <a:t> próprios usuários usando um smartphone.</a:t>
            </a:r>
            <a:endParaRPr lang="pt-BR" dirty="0" smtClean="0"/>
          </a:p>
          <a:p>
            <a:endParaRPr lang="pt-BR" dirty="0" smtClean="0"/>
          </a:p>
          <a:p>
            <a:r>
              <a:rPr lang="pt-BR" dirty="0" smtClean="0"/>
              <a:t>Sistema Colaborativo</a:t>
            </a:r>
            <a:endParaRPr lang="pt-BR" baseline="0" dirty="0" smtClean="0">
              <a:sym typeface="Wingdings" pitchFamily="2" charset="2"/>
            </a:endParaRPr>
          </a:p>
          <a:p>
            <a:endParaRPr lang="pt-BR" baseline="0" dirty="0" smtClean="0">
              <a:sym typeface="Wingdings" pitchFamily="2" charset="2"/>
            </a:endParaRPr>
          </a:p>
          <a:p>
            <a:r>
              <a:rPr lang="pt-BR" baseline="0" dirty="0" smtClean="0">
                <a:sym typeface="Wingdings" pitchFamily="2" charset="2"/>
              </a:rPr>
              <a:t>Mídia Social  </a:t>
            </a:r>
            <a:r>
              <a:rPr lang="pt-BR" dirty="0" smtClean="0"/>
              <a:t>Produção de conteúdos de forma descentralizada pelos usuários. Significa a produção de muitos para muitos.</a:t>
            </a:r>
          </a:p>
          <a:p>
            <a:r>
              <a:rPr lang="pt-BR" dirty="0" smtClean="0"/>
              <a:t>As "ferramentas de mídias sociais" são sistemas online projetados para permitir a interação social a partir do compartilhamento e da criação colaborativa de informação nos mais diversos formatos.</a:t>
            </a:r>
          </a:p>
          <a:p>
            <a:endParaRPr lang="pt-BR" dirty="0"/>
          </a:p>
        </p:txBody>
      </p:sp>
      <p:sp>
        <p:nvSpPr>
          <p:cNvPr id="4" name="Espaço Reservado para Número de Slide 3"/>
          <p:cNvSpPr>
            <a:spLocks noGrp="1"/>
          </p:cNvSpPr>
          <p:nvPr>
            <p:ph type="sldNum" sz="quarter" idx="10"/>
          </p:nvPr>
        </p:nvSpPr>
        <p:spPr/>
        <p:txBody>
          <a:bodyPr/>
          <a:lstStyle/>
          <a:p>
            <a:fld id="{2F30369B-BB27-4C14-8E64-5A8AA48B26F2}" type="slidenum">
              <a:rPr lang="pt-BR" smtClean="0"/>
              <a:pPr/>
              <a:t>2</a:t>
            </a:fld>
            <a:endParaRPr lang="pt-B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baseline="0" dirty="0" smtClean="0">
                <a:solidFill>
                  <a:schemeClr val="tx1"/>
                </a:solidFill>
                <a:latin typeface="+mn-lt"/>
                <a:ea typeface="+mn-ea"/>
                <a:cs typeface="+mn-cs"/>
              </a:rPr>
              <a:t>O projeto teve inicio com estudos realizados pelo Grupo dos Tridimensionais, na Faculdade de Arquitetura da USP, com maquetes fisicas para amparo e orientação a mobilidade urbana de decientes visuais.</a:t>
            </a:r>
            <a:endParaRPr lang="en-US" sz="1200" kern="1200" baseline="0" dirty="0" smtClean="0">
              <a:solidFill>
                <a:schemeClr val="tx1"/>
              </a:solidFill>
              <a:latin typeface="+mn-lt"/>
              <a:ea typeface="+mn-ea"/>
              <a:cs typeface="+mn-cs"/>
            </a:endParaRPr>
          </a:p>
          <a:p>
            <a:endParaRPr lang="pt-BR" sz="1200" kern="1200" baseline="0" dirty="0" smtClean="0">
              <a:solidFill>
                <a:schemeClr val="tx1"/>
              </a:solidFill>
              <a:latin typeface="+mn-lt"/>
              <a:ea typeface="+mn-ea"/>
              <a:cs typeface="+mn-cs"/>
            </a:endParaRPr>
          </a:p>
          <a:p>
            <a:endParaRPr lang="pt-BR" sz="1200" kern="1200" baseline="0" dirty="0" smtClean="0">
              <a:solidFill>
                <a:schemeClr val="tx1"/>
              </a:solidFill>
              <a:latin typeface="+mn-lt"/>
              <a:ea typeface="+mn-ea"/>
              <a:cs typeface="+mn-cs"/>
            </a:endParaRPr>
          </a:p>
          <a:p>
            <a:r>
              <a:rPr lang="pt-BR" sz="1200" kern="1200" baseline="0" dirty="0" smtClean="0">
                <a:solidFill>
                  <a:schemeClr val="tx1"/>
                </a:solidFill>
                <a:latin typeface="+mn-lt"/>
                <a:ea typeface="+mn-ea"/>
                <a:cs typeface="+mn-cs"/>
              </a:rPr>
              <a:t>Tendo ciência desses estudos, o professor doutor da FAU-USP Artur</a:t>
            </a:r>
          </a:p>
          <a:p>
            <a:r>
              <a:rPr lang="pt-BR" dirty="0" smtClean="0"/>
              <a:t>Rozestraten</a:t>
            </a:r>
            <a:r>
              <a:rPr lang="pt-BR" sz="1200" kern="1200" baseline="0" dirty="0" smtClean="0">
                <a:solidFill>
                  <a:schemeClr val="tx1"/>
                </a:solidFill>
                <a:latin typeface="+mn-lt"/>
                <a:ea typeface="+mn-ea"/>
                <a:cs typeface="+mn-cs"/>
              </a:rPr>
              <a:t>, idealizou um sistema colaborativo que utilizava mensagens de</a:t>
            </a:r>
          </a:p>
          <a:p>
            <a:r>
              <a:rPr lang="pt-BR" sz="1200" kern="1200" baseline="0" dirty="0" smtClean="0">
                <a:solidFill>
                  <a:schemeClr val="tx1"/>
                </a:solidFill>
                <a:latin typeface="+mn-lt"/>
                <a:ea typeface="+mn-ea"/>
                <a:cs typeface="+mn-cs"/>
              </a:rPr>
              <a:t>áudio georeferenciadas para auxiliar o deslocamento de deficientes visuais em</a:t>
            </a:r>
          </a:p>
          <a:p>
            <a:r>
              <a:rPr lang="pt-BR" sz="1200" kern="1200" baseline="0" dirty="0" smtClean="0">
                <a:solidFill>
                  <a:schemeClr val="tx1"/>
                </a:solidFill>
                <a:latin typeface="+mn-lt"/>
                <a:ea typeface="+mn-ea"/>
                <a:cs typeface="+mn-cs"/>
              </a:rPr>
              <a:t>ambientes urbanos, assim surgiu o Smart Audio City Guide.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Foi o professor que pegou o projeto </a:t>
            </a:r>
            <a:r>
              <a:rPr lang="pt-BR" sz="1200" kern="1200" baseline="0" noProof="0" dirty="0" smtClean="0">
                <a:solidFill>
                  <a:schemeClr val="tx1"/>
                </a:solidFill>
                <a:latin typeface="+mn-lt"/>
                <a:ea typeface="+mn-ea"/>
                <a:cs typeface="+mn-cs"/>
              </a:rPr>
              <a:t>para</a:t>
            </a:r>
            <a:r>
              <a:rPr lang="en-US" sz="1200" kern="1200" baseline="0" dirty="0" smtClean="0">
                <a:solidFill>
                  <a:schemeClr val="tx1"/>
                </a:solidFill>
                <a:latin typeface="+mn-lt"/>
                <a:ea typeface="+mn-ea"/>
                <a:cs typeface="+mn-cs"/>
              </a:rPr>
              <a:t> desenvolvimento, e </a:t>
            </a:r>
            <a:r>
              <a:rPr lang="pt-BR" sz="1200" kern="1200" baseline="0" noProof="0" dirty="0" smtClean="0">
                <a:solidFill>
                  <a:schemeClr val="tx1"/>
                </a:solidFill>
                <a:latin typeface="+mn-lt"/>
                <a:ea typeface="+mn-ea"/>
                <a:cs typeface="+mn-cs"/>
              </a:rPr>
              <a:t>disponibilizou</a:t>
            </a:r>
            <a:r>
              <a:rPr lang="en-US" sz="1200" kern="1200" baseline="0" dirty="0" smtClean="0">
                <a:solidFill>
                  <a:schemeClr val="tx1"/>
                </a:solidFill>
                <a:latin typeface="+mn-lt"/>
                <a:ea typeface="+mn-ea"/>
                <a:cs typeface="+mn-cs"/>
              </a:rPr>
              <a:t> para os alunos pelo laboratorio de programação extrema em 2011.</a:t>
            </a:r>
          </a:p>
          <a:p>
            <a:endParaRPr lang="en-US" sz="1200" kern="1200" baseline="0" dirty="0" smtClean="0">
              <a:solidFill>
                <a:schemeClr val="tx1"/>
              </a:solidFill>
              <a:latin typeface="+mn-lt"/>
              <a:ea typeface="+mn-ea"/>
              <a:cs typeface="+mn-cs"/>
            </a:endParaRPr>
          </a:p>
          <a:p>
            <a:pPr algn="just">
              <a:defRPr/>
            </a:pPr>
            <a:r>
              <a:rPr lang="pt-BR" sz="1200" dirty="0" smtClean="0">
                <a:solidFill>
                  <a:schemeClr val="tx1">
                    <a:lumMod val="65000"/>
                    <a:lumOff val="35000"/>
                  </a:schemeClr>
                </a:solidFill>
              </a:rPr>
              <a:t>NaWEB é</a:t>
            </a:r>
            <a:r>
              <a:rPr lang="pt-BR" sz="1200" baseline="0" dirty="0" smtClean="0">
                <a:solidFill>
                  <a:schemeClr val="tx1">
                    <a:lumMod val="65000"/>
                    <a:lumOff val="35000"/>
                  </a:schemeClr>
                </a:solidFill>
              </a:rPr>
              <a:t> </a:t>
            </a:r>
            <a:r>
              <a:rPr lang="pt-BR" sz="1200" dirty="0" smtClean="0">
                <a:solidFill>
                  <a:schemeClr val="tx1">
                    <a:lumMod val="65000"/>
                    <a:lumOff val="35000"/>
                  </a:schemeClr>
                </a:solidFill>
              </a:rPr>
              <a:t>o núcleo de apoio à pesquisa em ambientes colaborativos</a:t>
            </a:r>
            <a:r>
              <a:rPr lang="pt-BR" sz="1200" baseline="0" dirty="0" smtClean="0">
                <a:solidFill>
                  <a:schemeClr val="tx1">
                    <a:lumMod val="65000"/>
                    <a:lumOff val="35000"/>
                  </a:schemeClr>
                </a:solidFill>
              </a:rPr>
              <a:t> na web e que foi idealizado pelos professores Artur e Marco</a:t>
            </a:r>
            <a:r>
              <a:rPr lang="pt-BR" sz="1200" dirty="0" smtClean="0">
                <a:solidFill>
                  <a:schemeClr val="tx1">
                    <a:lumMod val="65000"/>
                    <a:lumOff val="35000"/>
                  </a:schemeClr>
                </a:solidFill>
              </a:rPr>
              <a:t>. É</a:t>
            </a:r>
            <a:r>
              <a:rPr lang="pt-BR" sz="1200" baseline="0" dirty="0" smtClean="0">
                <a:solidFill>
                  <a:schemeClr val="tx1">
                    <a:lumMod val="65000"/>
                    <a:lumOff val="35000"/>
                  </a:schemeClr>
                </a:solidFill>
              </a:rPr>
              <a:t> o </a:t>
            </a:r>
            <a:r>
              <a:rPr lang="pt-BR" sz="1200" dirty="0" smtClean="0">
                <a:solidFill>
                  <a:schemeClr val="tx1">
                    <a:lumMod val="65000"/>
                    <a:lumOff val="35000"/>
                  </a:schemeClr>
                </a:solidFill>
              </a:rPr>
              <a:t>grupo</a:t>
            </a:r>
            <a:r>
              <a:rPr lang="pt-BR" sz="1200" baseline="0" dirty="0" smtClean="0">
                <a:solidFill>
                  <a:schemeClr val="tx1">
                    <a:lumMod val="65000"/>
                    <a:lumOff val="35000"/>
                  </a:schemeClr>
                </a:solidFill>
              </a:rPr>
              <a:t> responsável pelo Smart Audio.</a:t>
            </a:r>
            <a:endParaRPr lang="pt-BR" sz="1200" dirty="0" smtClean="0">
              <a:solidFill>
                <a:schemeClr val="tx1">
                  <a:lumMod val="65000"/>
                  <a:lumOff val="35000"/>
                </a:schemeClr>
              </a:solidFill>
            </a:endParaRPr>
          </a:p>
          <a:p>
            <a:endParaRPr lang="pt-BR" dirty="0"/>
          </a:p>
        </p:txBody>
      </p:sp>
      <p:sp>
        <p:nvSpPr>
          <p:cNvPr id="4" name="Espaço Reservado para Número de Slide 3"/>
          <p:cNvSpPr>
            <a:spLocks noGrp="1"/>
          </p:cNvSpPr>
          <p:nvPr>
            <p:ph type="sldNum" sz="quarter" idx="10"/>
          </p:nvPr>
        </p:nvSpPr>
        <p:spPr/>
        <p:txBody>
          <a:bodyPr/>
          <a:lstStyle/>
          <a:p>
            <a:fld id="{2F30369B-BB27-4C14-8E64-5A8AA48B26F2}" type="slidenum">
              <a:rPr lang="pt-BR" smtClean="0"/>
              <a:pPr/>
              <a:t>3</a:t>
            </a:fld>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noProof="0" dirty="0" smtClean="0">
                <a:sym typeface="Wingdings" pitchFamily="2" charset="2"/>
              </a:rPr>
              <a:t>Interface</a:t>
            </a:r>
            <a:r>
              <a:rPr lang="pt-BR" baseline="0" noProof="0" dirty="0" smtClean="0">
                <a:sym typeface="Wingdings" pitchFamily="2" charset="2"/>
              </a:rPr>
              <a:t>  </a:t>
            </a:r>
            <a:r>
              <a:rPr lang="pt-BR" baseline="0" noProof="0" dirty="0" smtClean="0">
                <a:sym typeface="Wingdings" pitchFamily="2" charset="2"/>
              </a:rPr>
              <a:t>Possivelmente a parte mais importante do aplicativo. </a:t>
            </a:r>
            <a:r>
              <a:rPr lang="pt-BR" sz="1200" kern="1200" baseline="0" noProof="0" dirty="0" smtClean="0">
                <a:solidFill>
                  <a:schemeClr val="tx1"/>
                </a:solidFill>
                <a:latin typeface="+mn-lt"/>
                <a:ea typeface="+mn-ea"/>
                <a:cs typeface="+mn-cs"/>
              </a:rPr>
              <a:t>Quase todos os botões ou ações que o usuário pode realizar estão associados a sons. A ideia e que o usuário deslize o dedo na tela e com isso ouça informações sobre onde cada botão esta localizado.</a:t>
            </a:r>
          </a:p>
          <a:p>
            <a:endParaRPr lang="pt-BR" sz="1200" b="0" kern="1200" baseline="0" noProof="0" dirty="0" smtClean="0">
              <a:solidFill>
                <a:schemeClr val="tx1"/>
              </a:solidFill>
              <a:effectLst/>
              <a:latin typeface="+mn-lt"/>
              <a:ea typeface="+mn-ea"/>
              <a:cs typeface="+mn-cs"/>
            </a:endParaRPr>
          </a:p>
          <a:p>
            <a:r>
              <a:rPr lang="pt-BR" sz="1200" b="0" kern="1200" baseline="0" dirty="0" smtClean="0">
                <a:solidFill>
                  <a:schemeClr val="tx1"/>
                </a:solidFill>
                <a:effectLst/>
                <a:latin typeface="+mn-lt"/>
                <a:ea typeface="+mn-ea"/>
                <a:cs typeface="+mn-cs"/>
                <a:sym typeface="Wingdings" pitchFamily="2" charset="2"/>
              </a:rPr>
              <a:t> Papper </a:t>
            </a:r>
            <a:r>
              <a:rPr lang="pt-BR" sz="1200" b="0" kern="1200" baseline="0" dirty="0" smtClean="0">
                <a:solidFill>
                  <a:schemeClr val="tx1"/>
                </a:solidFill>
                <a:effectLst/>
                <a:latin typeface="+mn-lt"/>
                <a:ea typeface="+mn-ea"/>
                <a:cs typeface="+mn-cs"/>
              </a:rPr>
              <a:t>Slide Rule da universidade de Washington</a:t>
            </a:r>
            <a:endParaRPr lang="pt-BR" sz="1200" b="0" kern="1200" baseline="0" noProof="0" dirty="0" smtClean="0">
              <a:solidFill>
                <a:schemeClr val="tx1"/>
              </a:solidFill>
              <a:effectLst/>
              <a:latin typeface="+mn-lt"/>
              <a:ea typeface="+mn-ea"/>
              <a:cs typeface="+mn-cs"/>
            </a:endParaRPr>
          </a:p>
          <a:p>
            <a:endParaRPr lang="pt-BR" sz="1200" kern="1200" baseline="0" noProof="0" dirty="0" smtClean="0">
              <a:solidFill>
                <a:schemeClr val="tx1"/>
              </a:solidFill>
              <a:latin typeface="+mn-lt"/>
              <a:ea typeface="+mn-ea"/>
              <a:cs typeface="+mn-cs"/>
            </a:endParaRPr>
          </a:p>
          <a:p>
            <a:r>
              <a:rPr lang="pt-BR" sz="1200" kern="1200" baseline="0" noProof="0" dirty="0" smtClean="0">
                <a:solidFill>
                  <a:schemeClr val="tx1"/>
                </a:solidFill>
                <a:latin typeface="+mn-lt"/>
                <a:ea typeface="+mn-ea"/>
                <a:cs typeface="+mn-cs"/>
              </a:rPr>
              <a:t>Mensagens Geo Referenciadas </a:t>
            </a:r>
            <a:r>
              <a:rPr lang="pt-BR" sz="1200" kern="1200" baseline="0" noProof="0" dirty="0" smtClean="0">
                <a:solidFill>
                  <a:schemeClr val="tx1"/>
                </a:solidFill>
                <a:latin typeface="+mn-lt"/>
                <a:ea typeface="+mn-ea"/>
                <a:cs typeface="+mn-cs"/>
                <a:sym typeface="Wingdings" pitchFamily="2" charset="2"/>
              </a:rPr>
              <a:t> Todas as mensagens são enviadas para o servidor, e quando um usuário se aproxima de onde a mensagem foi gravada o aplicativo toca essa mensagem automaticamente.</a:t>
            </a:r>
          </a:p>
          <a:p>
            <a:endParaRPr lang="pt-BR" sz="1200" kern="1200" baseline="0" noProof="0" dirty="0" smtClean="0">
              <a:solidFill>
                <a:schemeClr val="tx1"/>
              </a:solidFill>
              <a:latin typeface="+mn-lt"/>
              <a:ea typeface="+mn-ea"/>
              <a:cs typeface="+mn-cs"/>
              <a:sym typeface="Wingdings" pitchFamily="2" charset="2"/>
            </a:endParaRPr>
          </a:p>
          <a:p>
            <a:r>
              <a:rPr lang="pt-BR" sz="1200" kern="1200" baseline="0" noProof="0" dirty="0" smtClean="0">
                <a:solidFill>
                  <a:schemeClr val="tx1"/>
                </a:solidFill>
                <a:latin typeface="+mn-lt"/>
                <a:ea typeface="+mn-ea"/>
                <a:cs typeface="+mn-cs"/>
                <a:sym typeface="Wingdings" pitchFamily="2" charset="2"/>
              </a:rPr>
              <a:t>Modos de uso  Há dois modos de uso, exploração e normal, funcionam do meso modo. A diferença é a ênfase nas mensagens.</a:t>
            </a:r>
          </a:p>
          <a:p>
            <a:r>
              <a:rPr lang="pt-BR" sz="1200" kern="1200" baseline="0" noProof="0" dirty="0" smtClean="0">
                <a:solidFill>
                  <a:schemeClr val="tx1"/>
                </a:solidFill>
                <a:latin typeface="+mn-lt"/>
                <a:ea typeface="+mn-ea"/>
                <a:cs typeface="+mn-cs"/>
                <a:sym typeface="Wingdings" pitchFamily="2" charset="2"/>
              </a:rPr>
              <a:t>Exploração: Algo mais cultural. Exemplo – Passando em Ipanema e começa a ouvir Garota de Ipanema. Ou historia do centro.</a:t>
            </a:r>
            <a:endParaRPr lang="pt-BR" noProof="0" dirty="0"/>
          </a:p>
        </p:txBody>
      </p:sp>
      <p:sp>
        <p:nvSpPr>
          <p:cNvPr id="4" name="Espaço Reservado para Número de Slide 3"/>
          <p:cNvSpPr>
            <a:spLocks noGrp="1"/>
          </p:cNvSpPr>
          <p:nvPr>
            <p:ph type="sldNum" sz="quarter" idx="10"/>
          </p:nvPr>
        </p:nvSpPr>
        <p:spPr/>
        <p:txBody>
          <a:bodyPr/>
          <a:lstStyle/>
          <a:p>
            <a:fld id="{2F30369B-BB27-4C14-8E64-5A8AA48B26F2}" type="slidenum">
              <a:rPr lang="pt-BR" smtClean="0"/>
              <a:pPr/>
              <a:t>4</a:t>
            </a:fld>
            <a:endParaRPr lang="pt-B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noProof="0" dirty="0" smtClean="0"/>
              <a:t>Rota </a:t>
            </a:r>
            <a:r>
              <a:rPr lang="pt-BR" noProof="0" dirty="0" smtClean="0">
                <a:sym typeface="Wingdings" pitchFamily="2" charset="2"/>
              </a:rPr>
              <a:t> É</a:t>
            </a:r>
            <a:r>
              <a:rPr lang="pt-BR" baseline="0" noProof="0" dirty="0" smtClean="0">
                <a:sym typeface="Wingdings" pitchFamily="2" charset="2"/>
              </a:rPr>
              <a:t> possível gerar rotas entre o ponto atual e pontos pré cadastrados. Note que só pudemos utilizar pontos pré cadastrados pois não ha acessibilidade para entrada de texto. Alem disso reconhecimento de voz não foi muito preciso nos testes realizados.</a:t>
            </a:r>
          </a:p>
          <a:p>
            <a:endParaRPr lang="pt-BR" baseline="0" noProof="0" dirty="0" smtClean="0">
              <a:sym typeface="Wingdings" pitchFamily="2" charset="2"/>
            </a:endParaRPr>
          </a:p>
          <a:p>
            <a:r>
              <a:rPr lang="pt-BR" baseline="0" noProof="0" dirty="0" smtClean="0">
                <a:sym typeface="Wingdings" pitchFamily="2" charset="2"/>
              </a:rPr>
              <a:t>Ajuda do amigo  Usuário do smartphone manda um email com um link. Quando esse link é aberto é possível acompanhar por um mapa em tempo real o usuário do smartphone. </a:t>
            </a:r>
          </a:p>
          <a:p>
            <a:endParaRPr lang="pt-BR" baseline="0" noProof="0" dirty="0" smtClean="0">
              <a:sym typeface="Wingdings" pitchFamily="2" charset="2"/>
            </a:endParaRPr>
          </a:p>
          <a:p>
            <a:r>
              <a:rPr lang="pt-BR" baseline="0" noProof="0" dirty="0" smtClean="0">
                <a:sym typeface="Wingdings" pitchFamily="2" charset="2"/>
              </a:rPr>
              <a:t>Login  A ideia é saber o tipo de deficiência do usuário, para no futuro diferenciar as mensagens dependendo de sua deficiência. Foi feito utilizando o facebook para facilitar o processo de login.</a:t>
            </a:r>
            <a:endParaRPr lang="pt-BR" noProof="0" dirty="0"/>
          </a:p>
        </p:txBody>
      </p:sp>
      <p:sp>
        <p:nvSpPr>
          <p:cNvPr id="4" name="Espaço Reservado para Número de Slide 3"/>
          <p:cNvSpPr>
            <a:spLocks noGrp="1"/>
          </p:cNvSpPr>
          <p:nvPr>
            <p:ph type="sldNum" sz="quarter" idx="10"/>
          </p:nvPr>
        </p:nvSpPr>
        <p:spPr/>
        <p:txBody>
          <a:bodyPr/>
          <a:lstStyle/>
          <a:p>
            <a:fld id="{2F30369B-BB27-4C14-8E64-5A8AA48B26F2}" type="slidenum">
              <a:rPr lang="pt-BR" smtClean="0"/>
              <a:pPr/>
              <a:t>5</a:t>
            </a:fld>
            <a:endParaRPr 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noProof="0" dirty="0" smtClean="0"/>
              <a:t>Internacionalização </a:t>
            </a:r>
            <a:r>
              <a:rPr lang="pt-BR" noProof="0" dirty="0" smtClean="0">
                <a:sym typeface="Wingdings" pitchFamily="2" charset="2"/>
              </a:rPr>
              <a:t> Implementamos suporte </a:t>
            </a:r>
            <a:r>
              <a:rPr lang="pt-BR" baseline="0" noProof="0" dirty="0" smtClean="0">
                <a:sym typeface="Wingdings" pitchFamily="2" charset="2"/>
              </a:rPr>
              <a:t>a internacionalização, basta trocar a língua do aparelho e automaticamente a língua do aplicativo também mudara. Para tal  basta ter os arquivos de recurso da linguagem desejada e os sons associados. É interessante notar também que todo desenvolvimento foi feito em inglês.</a:t>
            </a:r>
          </a:p>
          <a:p>
            <a:endParaRPr lang="pt-BR" baseline="0" noProof="0" dirty="0" smtClean="0">
              <a:sym typeface="Wingdings" pitchFamily="2" charset="2"/>
            </a:endParaRPr>
          </a:p>
          <a:p>
            <a:r>
              <a:rPr lang="pt-BR" baseline="0" noProof="0" dirty="0" smtClean="0">
                <a:sym typeface="Wingdings" pitchFamily="2" charset="2"/>
              </a:rPr>
              <a:t>Onde estou?  Função requisitada por 100% dos deficientes visuais que participaram dos nossos testes.</a:t>
            </a:r>
            <a:endParaRPr lang="pt-BR" noProof="0" dirty="0"/>
          </a:p>
        </p:txBody>
      </p:sp>
      <p:sp>
        <p:nvSpPr>
          <p:cNvPr id="4" name="Espaço Reservado para Número de Slide 3"/>
          <p:cNvSpPr>
            <a:spLocks noGrp="1"/>
          </p:cNvSpPr>
          <p:nvPr>
            <p:ph type="sldNum" sz="quarter" idx="10"/>
          </p:nvPr>
        </p:nvSpPr>
        <p:spPr/>
        <p:txBody>
          <a:bodyPr/>
          <a:lstStyle/>
          <a:p>
            <a:fld id="{2F30369B-BB27-4C14-8E64-5A8AA48B26F2}" type="slidenum">
              <a:rPr lang="pt-BR" smtClean="0"/>
              <a:pPr/>
              <a:t>6</a:t>
            </a:fld>
            <a:endParaRPr lang="pt-B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2F30369B-BB27-4C14-8E64-5A8AA48B26F2}" type="slidenum">
              <a:rPr lang="pt-BR" smtClean="0"/>
              <a:pPr/>
              <a:t>7</a:t>
            </a:fld>
            <a:endParaRPr lang="pt-BR" dirty="0"/>
          </a:p>
        </p:txBody>
      </p:sp>
    </p:spTree>
    <p:extLst>
      <p:ext uri="{BB962C8B-B14F-4D97-AF65-F5344CB8AC3E}">
        <p14:creationId xmlns:p14="http://schemas.microsoft.com/office/powerpoint/2010/main" xmlns="" val="1155848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noProof="0" dirty="0" smtClean="0"/>
              <a:t>É responsável por se comunicar com os</a:t>
            </a:r>
            <a:r>
              <a:rPr lang="pt-BR" baseline="0" noProof="0" dirty="0" smtClean="0"/>
              <a:t> serviços externos como o Bing Maps e o banco de dados, </a:t>
            </a:r>
          </a:p>
          <a:p>
            <a:endParaRPr lang="pt-BR" baseline="0" noProof="0" dirty="0" smtClean="0"/>
          </a:p>
          <a:p>
            <a:r>
              <a:rPr lang="pt-BR" baseline="0" noProof="0" dirty="0" smtClean="0"/>
              <a:t>Requisições </a:t>
            </a:r>
            <a:r>
              <a:rPr lang="pt-BR" baseline="0" noProof="0" dirty="0" smtClean="0">
                <a:sym typeface="Wingdings" pitchFamily="2" charset="2"/>
              </a:rPr>
              <a:t> São do tipo: Gerar uma rota, obter sons e coordenadas do banco de dados, informações sobre onde o usuário esta, traduções, e email para ajuda do amigo.</a:t>
            </a:r>
          </a:p>
          <a:p>
            <a:endParaRPr lang="pt-BR" baseline="0" noProof="0" dirty="0" smtClean="0">
              <a:sym typeface="Wingdings" pitchFamily="2" charset="2"/>
            </a:endParaRPr>
          </a:p>
          <a:p>
            <a:r>
              <a:rPr lang="pt-BR" baseline="0" noProof="0" dirty="0" smtClean="0">
                <a:sym typeface="Wingdings" pitchFamily="2" charset="2"/>
              </a:rPr>
              <a:t>Filtragem dos dados  </a:t>
            </a:r>
            <a:r>
              <a:rPr lang="pt-BR" baseline="0" noProof="0" dirty="0" smtClean="0"/>
              <a:t>filtrar as informações recebidas para diminuir a banda gasta pelos smartphones.</a:t>
            </a:r>
            <a:endParaRPr lang="pt-BR" noProof="0" dirty="0"/>
          </a:p>
        </p:txBody>
      </p:sp>
      <p:sp>
        <p:nvSpPr>
          <p:cNvPr id="4" name="Espaço Reservado para Número de Slide 3"/>
          <p:cNvSpPr>
            <a:spLocks noGrp="1"/>
          </p:cNvSpPr>
          <p:nvPr>
            <p:ph type="sldNum" sz="quarter" idx="10"/>
          </p:nvPr>
        </p:nvSpPr>
        <p:spPr/>
        <p:txBody>
          <a:bodyPr/>
          <a:lstStyle/>
          <a:p>
            <a:fld id="{2F30369B-BB27-4C14-8E64-5A8AA48B26F2}" type="slidenum">
              <a:rPr lang="pt-BR" smtClean="0"/>
              <a:pPr/>
              <a:t>8</a:t>
            </a:fld>
            <a:endParaRPr lang="pt-B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 typeface="Wingdings"/>
              <a:buChar char="à"/>
            </a:pPr>
            <a:r>
              <a:rPr lang="pt-BR" sz="1200" kern="1200" baseline="0" noProof="0" dirty="0" smtClean="0">
                <a:solidFill>
                  <a:schemeClr val="tx1"/>
                </a:solidFill>
                <a:latin typeface="+mn-lt"/>
                <a:ea typeface="+mn-ea"/>
                <a:cs typeface="+mn-cs"/>
              </a:rPr>
              <a:t>Serviços são unidades influenciadas pelo paradigma request/reply da computação distribuída que recebem, tratam e enviam mensagens, são autônomos, reusáveis e sem estado.</a:t>
            </a:r>
          </a:p>
          <a:p>
            <a:pPr>
              <a:buFont typeface="Wingdings"/>
              <a:buChar char="à"/>
            </a:pPr>
            <a:endParaRPr lang="pt-BR" sz="1200" kern="1200" baseline="0" noProof="0" dirty="0" smtClean="0">
              <a:solidFill>
                <a:schemeClr val="tx1"/>
              </a:solidFill>
              <a:latin typeface="+mn-lt"/>
              <a:ea typeface="+mn-ea"/>
              <a:cs typeface="+mn-cs"/>
            </a:endParaRPr>
          </a:p>
          <a:p>
            <a:pPr>
              <a:buFont typeface="Wingdings"/>
              <a:buChar char="à"/>
            </a:pPr>
            <a:r>
              <a:rPr lang="pt-BR" sz="1200" kern="1200" baseline="0" noProof="0" dirty="0" smtClean="0">
                <a:solidFill>
                  <a:schemeClr val="tx1"/>
                </a:solidFill>
                <a:latin typeface="+mn-lt"/>
                <a:ea typeface="+mn-ea"/>
                <a:cs typeface="+mn-cs"/>
              </a:rPr>
              <a:t>Arquitetura orientada a serviços (SOA) caracteriza-se pelo uso de serviços através de um barramento de serviços, Web ou alguma outra forma de comunicação entre aplicativos. Esse tipo de arquitetura propicia um baixo nível de acoplamento, o que facilita a manutenção e possibilita acesso por qualquer plataforma.</a:t>
            </a:r>
          </a:p>
        </p:txBody>
      </p:sp>
      <p:sp>
        <p:nvSpPr>
          <p:cNvPr id="4" name="Espaço Reservado para Número de Slide 3"/>
          <p:cNvSpPr>
            <a:spLocks noGrp="1"/>
          </p:cNvSpPr>
          <p:nvPr>
            <p:ph type="sldNum" sz="quarter" idx="10"/>
          </p:nvPr>
        </p:nvSpPr>
        <p:spPr/>
        <p:txBody>
          <a:bodyPr/>
          <a:lstStyle/>
          <a:p>
            <a:fld id="{2F30369B-BB27-4C14-8E64-5A8AA48B26F2}" type="slidenum">
              <a:rPr lang="pt-BR" smtClean="0"/>
              <a:pPr/>
              <a:t>9</a:t>
            </a:fld>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E5F9304-2F5C-4DEC-AFEA-FE2308EC3E65}" type="datetimeFigureOut">
              <a:rPr lang="pt-BR" smtClean="0"/>
              <a:pPr/>
              <a:t>12/11/2012</a:t>
            </a:fld>
            <a:endParaRPr lang="pt-BR"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pt-BR"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14FAF0A-86C9-4F42-94F4-56FFE3114577}" type="slidenum">
              <a:rPr lang="pt-BR" smtClean="0"/>
              <a:pPr/>
              <a:t>‹nº›</a:t>
            </a:fld>
            <a:endParaRPr lang="pt-B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5F9304-2F5C-4DEC-AFEA-FE2308EC3E65}" type="datetimeFigureOut">
              <a:rPr lang="pt-BR" smtClean="0"/>
              <a:pPr/>
              <a:t>12/11/2012</a:t>
            </a:fld>
            <a:endParaRPr lang="pt-BR" dirty="0"/>
          </a:p>
        </p:txBody>
      </p:sp>
      <p:sp>
        <p:nvSpPr>
          <p:cNvPr id="5" name="Footer Placeholder 4"/>
          <p:cNvSpPr>
            <a:spLocks noGrp="1"/>
          </p:cNvSpPr>
          <p:nvPr>
            <p:ph type="ftr" sz="quarter" idx="11"/>
          </p:nvPr>
        </p:nvSpPr>
        <p:spPr/>
        <p:txBody>
          <a:bodyPr/>
          <a:lstStyle>
            <a:extLst/>
          </a:lstStyle>
          <a:p>
            <a:endParaRPr lang="pt-BR" dirty="0"/>
          </a:p>
        </p:txBody>
      </p:sp>
      <p:sp>
        <p:nvSpPr>
          <p:cNvPr id="6" name="Slide Number Placeholder 5"/>
          <p:cNvSpPr>
            <a:spLocks noGrp="1"/>
          </p:cNvSpPr>
          <p:nvPr>
            <p:ph type="sldNum" sz="quarter" idx="12"/>
          </p:nvPr>
        </p:nvSpPr>
        <p:spPr/>
        <p:txBody>
          <a:bodyPr/>
          <a:lstStyle>
            <a:extLst/>
          </a:lstStyle>
          <a:p>
            <a:fld id="{D14FAF0A-86C9-4F42-94F4-56FFE3114577}"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5F9304-2F5C-4DEC-AFEA-FE2308EC3E65}" type="datetimeFigureOut">
              <a:rPr lang="pt-BR" smtClean="0"/>
              <a:pPr/>
              <a:t>12/11/2012</a:t>
            </a:fld>
            <a:endParaRPr lang="pt-BR" dirty="0"/>
          </a:p>
        </p:txBody>
      </p:sp>
      <p:sp>
        <p:nvSpPr>
          <p:cNvPr id="5" name="Footer Placeholder 4"/>
          <p:cNvSpPr>
            <a:spLocks noGrp="1"/>
          </p:cNvSpPr>
          <p:nvPr>
            <p:ph type="ftr" sz="quarter" idx="11"/>
          </p:nvPr>
        </p:nvSpPr>
        <p:spPr/>
        <p:txBody>
          <a:bodyPr/>
          <a:lstStyle>
            <a:extLst/>
          </a:lstStyle>
          <a:p>
            <a:endParaRPr lang="pt-BR" dirty="0"/>
          </a:p>
        </p:txBody>
      </p:sp>
      <p:sp>
        <p:nvSpPr>
          <p:cNvPr id="6" name="Slide Number Placeholder 5"/>
          <p:cNvSpPr>
            <a:spLocks noGrp="1"/>
          </p:cNvSpPr>
          <p:nvPr>
            <p:ph type="sldNum" sz="quarter" idx="12"/>
          </p:nvPr>
        </p:nvSpPr>
        <p:spPr/>
        <p:txBody>
          <a:bodyPr/>
          <a:lstStyle>
            <a:extLst/>
          </a:lstStyle>
          <a:p>
            <a:fld id="{D14FAF0A-86C9-4F42-94F4-56FFE3114577}" type="slidenum">
              <a:rPr lang="pt-BR" smtClean="0"/>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5F9304-2F5C-4DEC-AFEA-FE2308EC3E65}" type="datetimeFigureOut">
              <a:rPr lang="pt-BR" smtClean="0"/>
              <a:pPr/>
              <a:t>12/11/2012</a:t>
            </a:fld>
            <a:endParaRPr lang="pt-BR" dirty="0"/>
          </a:p>
        </p:txBody>
      </p:sp>
      <p:sp>
        <p:nvSpPr>
          <p:cNvPr id="5" name="Footer Placeholder 4"/>
          <p:cNvSpPr>
            <a:spLocks noGrp="1"/>
          </p:cNvSpPr>
          <p:nvPr>
            <p:ph type="ftr" sz="quarter" idx="11"/>
          </p:nvPr>
        </p:nvSpPr>
        <p:spPr/>
        <p:txBody>
          <a:bodyPr/>
          <a:lstStyle>
            <a:extLst/>
          </a:lstStyle>
          <a:p>
            <a:endParaRPr lang="pt-BR" dirty="0"/>
          </a:p>
        </p:txBody>
      </p:sp>
      <p:sp>
        <p:nvSpPr>
          <p:cNvPr id="6" name="Slide Number Placeholder 5"/>
          <p:cNvSpPr>
            <a:spLocks noGrp="1"/>
          </p:cNvSpPr>
          <p:nvPr>
            <p:ph type="sldNum" sz="quarter" idx="12"/>
          </p:nvPr>
        </p:nvSpPr>
        <p:spPr/>
        <p:txBody>
          <a:bodyPr/>
          <a:lstStyle>
            <a:extLst/>
          </a:lstStyle>
          <a:p>
            <a:fld id="{D14FAF0A-86C9-4F42-94F4-56FFE3114577}" type="slidenum">
              <a:rPr lang="pt-BR" smtClean="0"/>
              <a:pPr/>
              <a:t>‹nº›</a:t>
            </a:fld>
            <a:endParaRPr lang="pt-BR"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2050" name="Picture 2" descr="D:\Dropbox\TCC\Poster TCC\logo.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380312" y="188640"/>
            <a:ext cx="1276350" cy="1285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E5F9304-2F5C-4DEC-AFEA-FE2308EC3E65}" type="datetimeFigureOut">
              <a:rPr lang="pt-BR" smtClean="0"/>
              <a:pPr/>
              <a:t>12/11/2012</a:t>
            </a:fld>
            <a:endParaRPr lang="pt-BR" dirty="0"/>
          </a:p>
        </p:txBody>
      </p:sp>
      <p:sp>
        <p:nvSpPr>
          <p:cNvPr id="5" name="Footer Placeholder 4"/>
          <p:cNvSpPr>
            <a:spLocks noGrp="1"/>
          </p:cNvSpPr>
          <p:nvPr>
            <p:ph type="ftr" sz="quarter" idx="11"/>
          </p:nvPr>
        </p:nvSpPr>
        <p:spPr/>
        <p:txBody>
          <a:bodyPr/>
          <a:lstStyle>
            <a:extLst/>
          </a:lstStyle>
          <a:p>
            <a:endParaRPr lang="pt-BR" dirty="0"/>
          </a:p>
        </p:txBody>
      </p:sp>
      <p:sp>
        <p:nvSpPr>
          <p:cNvPr id="6" name="Slide Number Placeholder 5"/>
          <p:cNvSpPr>
            <a:spLocks noGrp="1"/>
          </p:cNvSpPr>
          <p:nvPr>
            <p:ph type="sldNum" sz="quarter" idx="12"/>
          </p:nvPr>
        </p:nvSpPr>
        <p:spPr/>
        <p:txBody>
          <a:bodyPr/>
          <a:lstStyle>
            <a:extLst/>
          </a:lstStyle>
          <a:p>
            <a:fld id="{D14FAF0A-86C9-4F42-94F4-56FFE3114577}" type="slidenum">
              <a:rPr lang="pt-BR" smtClean="0"/>
              <a:pPr/>
              <a:t>‹nº›</a:t>
            </a:fld>
            <a:endParaRPr lang="pt-BR"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E5F9304-2F5C-4DEC-AFEA-FE2308EC3E65}" type="datetimeFigureOut">
              <a:rPr lang="pt-BR" smtClean="0"/>
              <a:pPr/>
              <a:t>12/11/2012</a:t>
            </a:fld>
            <a:endParaRPr lang="pt-BR" dirty="0"/>
          </a:p>
        </p:txBody>
      </p:sp>
      <p:sp>
        <p:nvSpPr>
          <p:cNvPr id="6" name="Footer Placeholder 5"/>
          <p:cNvSpPr>
            <a:spLocks noGrp="1"/>
          </p:cNvSpPr>
          <p:nvPr>
            <p:ph type="ftr" sz="quarter" idx="11"/>
          </p:nvPr>
        </p:nvSpPr>
        <p:spPr/>
        <p:txBody>
          <a:bodyPr/>
          <a:lstStyle>
            <a:extLst/>
          </a:lstStyle>
          <a:p>
            <a:endParaRPr lang="pt-BR" dirty="0"/>
          </a:p>
        </p:txBody>
      </p:sp>
      <p:sp>
        <p:nvSpPr>
          <p:cNvPr id="7" name="Slide Number Placeholder 6"/>
          <p:cNvSpPr>
            <a:spLocks noGrp="1"/>
          </p:cNvSpPr>
          <p:nvPr>
            <p:ph type="sldNum" sz="quarter" idx="12"/>
          </p:nvPr>
        </p:nvSpPr>
        <p:spPr/>
        <p:txBody>
          <a:bodyPr/>
          <a:lstStyle>
            <a:extLst/>
          </a:lstStyle>
          <a:p>
            <a:fld id="{D14FAF0A-86C9-4F42-94F4-56FFE3114577}" type="slidenum">
              <a:rPr lang="pt-BR" smtClean="0"/>
              <a:pPr/>
              <a:t>‹nº›</a:t>
            </a:fld>
            <a:endParaRPr lang="pt-BR"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E5F9304-2F5C-4DEC-AFEA-FE2308EC3E65}" type="datetimeFigureOut">
              <a:rPr lang="pt-BR" smtClean="0"/>
              <a:pPr/>
              <a:t>12/11/2012</a:t>
            </a:fld>
            <a:endParaRPr lang="pt-BR" dirty="0"/>
          </a:p>
        </p:txBody>
      </p:sp>
      <p:sp>
        <p:nvSpPr>
          <p:cNvPr id="8" name="Footer Placeholder 7"/>
          <p:cNvSpPr>
            <a:spLocks noGrp="1"/>
          </p:cNvSpPr>
          <p:nvPr>
            <p:ph type="ftr" sz="quarter" idx="11"/>
          </p:nvPr>
        </p:nvSpPr>
        <p:spPr/>
        <p:txBody>
          <a:bodyPr/>
          <a:lstStyle>
            <a:extLst/>
          </a:lstStyle>
          <a:p>
            <a:endParaRPr lang="pt-BR" dirty="0"/>
          </a:p>
        </p:txBody>
      </p:sp>
      <p:sp>
        <p:nvSpPr>
          <p:cNvPr id="9" name="Slide Number Placeholder 8"/>
          <p:cNvSpPr>
            <a:spLocks noGrp="1"/>
          </p:cNvSpPr>
          <p:nvPr>
            <p:ph type="sldNum" sz="quarter" idx="12"/>
          </p:nvPr>
        </p:nvSpPr>
        <p:spPr/>
        <p:txBody>
          <a:bodyPr/>
          <a:lstStyle>
            <a:extLst/>
          </a:lstStyle>
          <a:p>
            <a:fld id="{D14FAF0A-86C9-4F42-94F4-56FFE3114577}" type="slidenum">
              <a:rPr lang="pt-BR" smtClean="0"/>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E5F9304-2F5C-4DEC-AFEA-FE2308EC3E65}" type="datetimeFigureOut">
              <a:rPr lang="pt-BR" smtClean="0"/>
              <a:pPr/>
              <a:t>12/11/2012</a:t>
            </a:fld>
            <a:endParaRPr lang="pt-BR" dirty="0"/>
          </a:p>
        </p:txBody>
      </p:sp>
      <p:sp>
        <p:nvSpPr>
          <p:cNvPr id="4" name="Footer Placeholder 3"/>
          <p:cNvSpPr>
            <a:spLocks noGrp="1"/>
          </p:cNvSpPr>
          <p:nvPr>
            <p:ph type="ftr" sz="quarter" idx="11"/>
          </p:nvPr>
        </p:nvSpPr>
        <p:spPr/>
        <p:txBody>
          <a:bodyPr/>
          <a:lstStyle>
            <a:extLst/>
          </a:lstStyle>
          <a:p>
            <a:endParaRPr lang="pt-BR" dirty="0"/>
          </a:p>
        </p:txBody>
      </p:sp>
      <p:sp>
        <p:nvSpPr>
          <p:cNvPr id="5" name="Slide Number Placeholder 4"/>
          <p:cNvSpPr>
            <a:spLocks noGrp="1"/>
          </p:cNvSpPr>
          <p:nvPr>
            <p:ph type="sldNum" sz="quarter" idx="12"/>
          </p:nvPr>
        </p:nvSpPr>
        <p:spPr/>
        <p:txBody>
          <a:bodyPr/>
          <a:lstStyle>
            <a:extLst/>
          </a:lstStyle>
          <a:p>
            <a:fld id="{D14FAF0A-86C9-4F42-94F4-56FFE3114577}" type="slidenum">
              <a:rPr lang="pt-BR" smtClean="0"/>
              <a:pPr/>
              <a:t>‹nº›</a:t>
            </a:fld>
            <a:endParaRPr lang="pt-BR"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E5F9304-2F5C-4DEC-AFEA-FE2308EC3E65}" type="datetimeFigureOut">
              <a:rPr lang="pt-BR" smtClean="0"/>
              <a:pPr/>
              <a:t>12/11/2012</a:t>
            </a:fld>
            <a:endParaRPr lang="pt-BR" dirty="0"/>
          </a:p>
        </p:txBody>
      </p:sp>
      <p:sp>
        <p:nvSpPr>
          <p:cNvPr id="3" name="Footer Placeholder 2"/>
          <p:cNvSpPr>
            <a:spLocks noGrp="1"/>
          </p:cNvSpPr>
          <p:nvPr>
            <p:ph type="ftr" sz="quarter" idx="11"/>
          </p:nvPr>
        </p:nvSpPr>
        <p:spPr/>
        <p:txBody>
          <a:bodyPr/>
          <a:lstStyle>
            <a:extLst/>
          </a:lstStyle>
          <a:p>
            <a:endParaRPr lang="pt-BR" dirty="0"/>
          </a:p>
        </p:txBody>
      </p:sp>
      <p:sp>
        <p:nvSpPr>
          <p:cNvPr id="4" name="Slide Number Placeholder 3"/>
          <p:cNvSpPr>
            <a:spLocks noGrp="1"/>
          </p:cNvSpPr>
          <p:nvPr>
            <p:ph type="sldNum" sz="quarter" idx="12"/>
          </p:nvPr>
        </p:nvSpPr>
        <p:spPr/>
        <p:txBody>
          <a:bodyPr/>
          <a:lstStyle>
            <a:extLst/>
          </a:lstStyle>
          <a:p>
            <a:fld id="{D14FAF0A-86C9-4F42-94F4-56FFE3114577}"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E5F9304-2F5C-4DEC-AFEA-FE2308EC3E65}" type="datetimeFigureOut">
              <a:rPr lang="pt-BR" smtClean="0"/>
              <a:pPr/>
              <a:t>12/11/2012</a:t>
            </a:fld>
            <a:endParaRPr lang="pt-BR" dirty="0"/>
          </a:p>
        </p:txBody>
      </p:sp>
      <p:sp>
        <p:nvSpPr>
          <p:cNvPr id="6" name="Footer Placeholder 5"/>
          <p:cNvSpPr>
            <a:spLocks noGrp="1"/>
          </p:cNvSpPr>
          <p:nvPr>
            <p:ph type="ftr" sz="quarter" idx="11"/>
          </p:nvPr>
        </p:nvSpPr>
        <p:spPr/>
        <p:txBody>
          <a:bodyPr/>
          <a:lstStyle>
            <a:extLst/>
          </a:lstStyle>
          <a:p>
            <a:endParaRPr lang="pt-BR" dirty="0"/>
          </a:p>
        </p:txBody>
      </p:sp>
      <p:sp>
        <p:nvSpPr>
          <p:cNvPr id="7" name="Slide Number Placeholder 6"/>
          <p:cNvSpPr>
            <a:spLocks noGrp="1"/>
          </p:cNvSpPr>
          <p:nvPr>
            <p:ph type="sldNum" sz="quarter" idx="12"/>
          </p:nvPr>
        </p:nvSpPr>
        <p:spPr/>
        <p:txBody>
          <a:bodyPr/>
          <a:lstStyle>
            <a:extLst/>
          </a:lstStyle>
          <a:p>
            <a:fld id="{D14FAF0A-86C9-4F42-94F4-56FFE3114577}" type="slidenum">
              <a:rPr lang="pt-BR" smtClean="0"/>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E5F9304-2F5C-4DEC-AFEA-FE2308EC3E65}" type="datetimeFigureOut">
              <a:rPr lang="pt-BR" smtClean="0"/>
              <a:pPr/>
              <a:t>12/11/2012</a:t>
            </a:fld>
            <a:endParaRPr lang="pt-BR"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14FAF0A-86C9-4F42-94F4-56FFE3114577}" type="slidenum">
              <a:rPr lang="pt-BR" smtClean="0"/>
              <a:pPr/>
              <a:t>‹nº›</a:t>
            </a:fld>
            <a:endParaRPr lang="pt-BR"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E5F9304-2F5C-4DEC-AFEA-FE2308EC3E65}" type="datetimeFigureOut">
              <a:rPr lang="pt-BR" smtClean="0"/>
              <a:pPr/>
              <a:t>12/11/2012</a:t>
            </a:fld>
            <a:endParaRPr lang="pt-BR"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14FAF0A-86C9-4F42-94F4-56FFE3114577}"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4945" r:id="rId1"/>
    <p:sldLayoutId id="2147484946" r:id="rId2"/>
    <p:sldLayoutId id="2147484947" r:id="rId3"/>
    <p:sldLayoutId id="2147484948" r:id="rId4"/>
    <p:sldLayoutId id="2147484949" r:id="rId5"/>
    <p:sldLayoutId id="2147484950" r:id="rId6"/>
    <p:sldLayoutId id="2147484951" r:id="rId7"/>
    <p:sldLayoutId id="2147484952" r:id="rId8"/>
    <p:sldLayoutId id="2147484953" r:id="rId9"/>
    <p:sldLayoutId id="2147484954" r:id="rId10"/>
    <p:sldLayoutId id="21474849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7544" y="548680"/>
            <a:ext cx="8208912" cy="2016224"/>
          </a:xfrm>
        </p:spPr>
        <p:txBody>
          <a:bodyPr>
            <a:noAutofit/>
          </a:bodyPr>
          <a:lstStyle/>
          <a:p>
            <a:r>
              <a:rPr lang="en-US" sz="6000" dirty="0" smtClean="0"/>
              <a:t>Smart Audio City Guide</a:t>
            </a:r>
            <a:endParaRPr lang="pt-BR" sz="6000" dirty="0"/>
          </a:p>
        </p:txBody>
      </p:sp>
      <p:sp>
        <p:nvSpPr>
          <p:cNvPr id="3" name="Subtítulo 2"/>
          <p:cNvSpPr>
            <a:spLocks noGrp="1"/>
          </p:cNvSpPr>
          <p:nvPr>
            <p:ph type="subTitle" idx="1"/>
          </p:nvPr>
        </p:nvSpPr>
        <p:spPr>
          <a:xfrm>
            <a:off x="2411760" y="3501008"/>
            <a:ext cx="6400800" cy="1752600"/>
          </a:xfrm>
        </p:spPr>
        <p:txBody>
          <a:bodyPr>
            <a:normAutofit lnSpcReduction="10000"/>
          </a:bodyPr>
          <a:lstStyle/>
          <a:p>
            <a:r>
              <a:rPr lang="pt-BR" dirty="0" smtClean="0"/>
              <a:t>Caio de Freitas Valente</a:t>
            </a:r>
          </a:p>
          <a:p>
            <a:r>
              <a:rPr lang="pt-BR" dirty="0" smtClean="0"/>
              <a:t>Gabriel Henrique </a:t>
            </a:r>
            <a:r>
              <a:rPr lang="pt-BR" dirty="0" smtClean="0"/>
              <a:t>Orso</a:t>
            </a:r>
            <a:r>
              <a:rPr lang="pt-BR" dirty="0" smtClean="0"/>
              <a:t> </a:t>
            </a:r>
            <a:r>
              <a:rPr lang="pt-BR" dirty="0" smtClean="0"/>
              <a:t>Reganati</a:t>
            </a:r>
            <a:endParaRPr lang="pt-BR" dirty="0" smtClean="0"/>
          </a:p>
          <a:p>
            <a:r>
              <a:rPr lang="pt-BR" dirty="0" smtClean="0"/>
              <a:t>Orientador: Alfredo Goldman </a:t>
            </a:r>
          </a:p>
          <a:p>
            <a:r>
              <a:rPr lang="pt-BR" dirty="0" smtClean="0"/>
              <a:t>Co-Orientador</a:t>
            </a:r>
            <a:r>
              <a:rPr lang="pt-BR" dirty="0" smtClean="0"/>
              <a:t>: Marco </a:t>
            </a:r>
            <a:r>
              <a:rPr lang="pt-BR" dirty="0" smtClean="0"/>
              <a:t>Gerosa</a:t>
            </a:r>
            <a:r>
              <a:rPr lang="pt-BR" dirty="0" smtClean="0"/>
              <a:t>   </a:t>
            </a:r>
            <a:endParaRPr lang="pt-BR" dirty="0"/>
          </a:p>
        </p:txBody>
      </p:sp>
      <p:pic>
        <p:nvPicPr>
          <p:cNvPr id="1026" name="Picture 2" descr="D:\Dropbox\TCC\Poster TCC\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916832"/>
            <a:ext cx="2594380" cy="261374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r>
              <a:rPr lang="en-US" dirty="0" smtClean="0"/>
              <a:t>  </a:t>
            </a:r>
          </a:p>
          <a:p>
            <a:pPr>
              <a:buNone/>
            </a:pPr>
            <a:endParaRPr lang="pt-BR" dirty="0"/>
          </a:p>
        </p:txBody>
      </p:sp>
      <p:sp>
        <p:nvSpPr>
          <p:cNvPr id="2" name="Título 1"/>
          <p:cNvSpPr>
            <a:spLocks noGrp="1"/>
          </p:cNvSpPr>
          <p:nvPr>
            <p:ph type="title"/>
          </p:nvPr>
        </p:nvSpPr>
        <p:spPr/>
        <p:txBody>
          <a:bodyPr>
            <a:normAutofit fontScale="90000"/>
          </a:bodyPr>
          <a:lstStyle/>
          <a:p>
            <a:r>
              <a:rPr lang="pt-BR" dirty="0" smtClean="0"/>
              <a:t>Ambiente de desenvolvimento      e tecnologias</a:t>
            </a:r>
            <a:endParaRPr lang="pt-BR" dirty="0"/>
          </a:p>
        </p:txBody>
      </p:sp>
      <p:pic>
        <p:nvPicPr>
          <p:cNvPr id="4" name="Imagem 3" descr="azure.png"/>
          <p:cNvPicPr>
            <a:picLocks noChangeAspect="1"/>
          </p:cNvPicPr>
          <p:nvPr/>
        </p:nvPicPr>
        <p:blipFill>
          <a:blip r:embed="rId3" cstate="print"/>
          <a:stretch>
            <a:fillRect/>
          </a:stretch>
        </p:blipFill>
        <p:spPr>
          <a:xfrm rot="20371874">
            <a:off x="938069" y="1776164"/>
            <a:ext cx="2034519" cy="981497"/>
          </a:xfrm>
          <a:prstGeom prst="rect">
            <a:avLst/>
          </a:prstGeom>
        </p:spPr>
      </p:pic>
      <p:pic>
        <p:nvPicPr>
          <p:cNvPr id="5" name="Imagem 4" descr="blend.jpg"/>
          <p:cNvPicPr>
            <a:picLocks noChangeAspect="1"/>
          </p:cNvPicPr>
          <p:nvPr/>
        </p:nvPicPr>
        <p:blipFill>
          <a:blip r:embed="rId4" cstate="print"/>
          <a:stretch>
            <a:fillRect/>
          </a:stretch>
        </p:blipFill>
        <p:spPr>
          <a:xfrm rot="2189901">
            <a:off x="3794741" y="1484784"/>
            <a:ext cx="1109512" cy="1440160"/>
          </a:xfrm>
          <a:prstGeom prst="rect">
            <a:avLst/>
          </a:prstGeom>
        </p:spPr>
      </p:pic>
      <p:pic>
        <p:nvPicPr>
          <p:cNvPr id="6" name="Imagem 5" descr="sql.png"/>
          <p:cNvPicPr>
            <a:picLocks noChangeAspect="1"/>
          </p:cNvPicPr>
          <p:nvPr/>
        </p:nvPicPr>
        <p:blipFill>
          <a:blip r:embed="rId5" cstate="print"/>
          <a:stretch>
            <a:fillRect/>
          </a:stretch>
        </p:blipFill>
        <p:spPr>
          <a:xfrm rot="1990012">
            <a:off x="323527" y="3289464"/>
            <a:ext cx="1909465" cy="1569367"/>
          </a:xfrm>
          <a:prstGeom prst="rect">
            <a:avLst/>
          </a:prstGeom>
        </p:spPr>
      </p:pic>
      <p:pic>
        <p:nvPicPr>
          <p:cNvPr id="7" name="Imagem 6" descr="silver.jpg"/>
          <p:cNvPicPr>
            <a:picLocks noChangeAspect="1"/>
          </p:cNvPicPr>
          <p:nvPr/>
        </p:nvPicPr>
        <p:blipFill>
          <a:blip r:embed="rId6" cstate="print"/>
          <a:stretch>
            <a:fillRect/>
          </a:stretch>
        </p:blipFill>
        <p:spPr>
          <a:xfrm rot="1346007">
            <a:off x="7364184" y="3442108"/>
            <a:ext cx="1291178" cy="1440160"/>
          </a:xfrm>
          <a:prstGeom prst="rect">
            <a:avLst/>
          </a:prstGeom>
        </p:spPr>
      </p:pic>
      <p:pic>
        <p:nvPicPr>
          <p:cNvPr id="8" name="Imagem 7" descr="vs.jpg"/>
          <p:cNvPicPr>
            <a:picLocks noChangeAspect="1"/>
          </p:cNvPicPr>
          <p:nvPr/>
        </p:nvPicPr>
        <p:blipFill>
          <a:blip r:embed="rId7" cstate="print"/>
          <a:stretch>
            <a:fillRect/>
          </a:stretch>
        </p:blipFill>
        <p:spPr>
          <a:xfrm rot="20476101">
            <a:off x="5660662" y="5438140"/>
            <a:ext cx="2220969" cy="864096"/>
          </a:xfrm>
          <a:prstGeom prst="rect">
            <a:avLst/>
          </a:prstGeom>
        </p:spPr>
      </p:pic>
      <p:pic>
        <p:nvPicPr>
          <p:cNvPr id="9" name="Imagem 8" descr="net4.png"/>
          <p:cNvPicPr>
            <a:picLocks noChangeAspect="1"/>
          </p:cNvPicPr>
          <p:nvPr/>
        </p:nvPicPr>
        <p:blipFill>
          <a:blip r:embed="rId8" cstate="print"/>
          <a:stretch>
            <a:fillRect/>
          </a:stretch>
        </p:blipFill>
        <p:spPr>
          <a:xfrm rot="20809936">
            <a:off x="1727767" y="4978476"/>
            <a:ext cx="1579597" cy="1656184"/>
          </a:xfrm>
          <a:prstGeom prst="rect">
            <a:avLst/>
          </a:prstGeom>
        </p:spPr>
      </p:pic>
      <p:pic>
        <p:nvPicPr>
          <p:cNvPr id="10" name="Imagem 9" descr="C_Sharp.png"/>
          <p:cNvPicPr>
            <a:picLocks noChangeAspect="1"/>
          </p:cNvPicPr>
          <p:nvPr/>
        </p:nvPicPr>
        <p:blipFill>
          <a:blip r:embed="rId9" cstate="print"/>
          <a:stretch>
            <a:fillRect/>
          </a:stretch>
        </p:blipFill>
        <p:spPr>
          <a:xfrm rot="21255034">
            <a:off x="2586237" y="3364780"/>
            <a:ext cx="1512168" cy="1512168"/>
          </a:xfrm>
          <a:prstGeom prst="rect">
            <a:avLst/>
          </a:prstGeom>
          <a:noFill/>
          <a:ln>
            <a:noFill/>
          </a:ln>
        </p:spPr>
      </p:pic>
      <p:pic>
        <p:nvPicPr>
          <p:cNvPr id="11" name="Imagem 10" descr="xamllogo_3.jpg"/>
          <p:cNvPicPr>
            <a:picLocks noChangeAspect="1"/>
          </p:cNvPicPr>
          <p:nvPr/>
        </p:nvPicPr>
        <p:blipFill>
          <a:blip r:embed="rId10" cstate="print"/>
          <a:stretch>
            <a:fillRect/>
          </a:stretch>
        </p:blipFill>
        <p:spPr>
          <a:xfrm rot="2271162">
            <a:off x="3923928" y="5301208"/>
            <a:ext cx="980325" cy="1224136"/>
          </a:xfrm>
          <a:prstGeom prst="rect">
            <a:avLst/>
          </a:prstGeom>
        </p:spPr>
      </p:pic>
      <p:pic>
        <p:nvPicPr>
          <p:cNvPr id="12" name="Imagem 11" descr="77-asp-net-mvc-4-codingcluster-745669.png"/>
          <p:cNvPicPr>
            <a:picLocks noChangeAspect="1"/>
          </p:cNvPicPr>
          <p:nvPr/>
        </p:nvPicPr>
        <p:blipFill>
          <a:blip r:embed="rId11" cstate="print"/>
          <a:stretch>
            <a:fillRect/>
          </a:stretch>
        </p:blipFill>
        <p:spPr>
          <a:xfrm rot="20881697">
            <a:off x="5021439" y="3491135"/>
            <a:ext cx="1728192" cy="1342106"/>
          </a:xfrm>
          <a:prstGeom prst="rect">
            <a:avLst/>
          </a:prstGeom>
        </p:spPr>
      </p:pic>
      <p:pic>
        <p:nvPicPr>
          <p:cNvPr id="13" name="Imagem 12" descr="wplogo.jpg"/>
          <p:cNvPicPr>
            <a:picLocks noChangeAspect="1"/>
          </p:cNvPicPr>
          <p:nvPr/>
        </p:nvPicPr>
        <p:blipFill>
          <a:blip r:embed="rId12" cstate="print"/>
          <a:stretch>
            <a:fillRect/>
          </a:stretch>
        </p:blipFill>
        <p:spPr>
          <a:xfrm rot="1516196">
            <a:off x="5832140" y="2113341"/>
            <a:ext cx="2952328" cy="53141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pt-BR" sz="3200" dirty="0" smtClean="0">
                <a:latin typeface="JasmineUPC" pitchFamily="18" charset="-34"/>
                <a:cs typeface="JasmineUPC" pitchFamily="18" charset="-34"/>
              </a:rPr>
              <a:t>Refatoração do Servidor e aplicativo</a:t>
            </a:r>
            <a:endParaRPr lang="pt-BR" sz="3200" dirty="0">
              <a:latin typeface="JasmineUPC" pitchFamily="18" charset="-34"/>
              <a:cs typeface="JasmineUPC" pitchFamily="18" charset="-34"/>
            </a:endParaRPr>
          </a:p>
          <a:p>
            <a:r>
              <a:rPr lang="pt-BR" sz="3200" dirty="0" smtClean="0">
                <a:latin typeface="JasmineUPC" pitchFamily="18" charset="-34"/>
                <a:cs typeface="JasmineUPC" pitchFamily="18" charset="-34"/>
              </a:rPr>
              <a:t>Testes unitários no servidor</a:t>
            </a:r>
          </a:p>
          <a:p>
            <a:r>
              <a:rPr lang="pt-BR" sz="3200" dirty="0" smtClean="0">
                <a:latin typeface="JasmineUPC" pitchFamily="18" charset="-34"/>
                <a:cs typeface="JasmineUPC" pitchFamily="18" charset="-34"/>
              </a:rPr>
              <a:t>Desenvolvimento de uma interface voltada a deficientes visuais</a:t>
            </a:r>
          </a:p>
          <a:p>
            <a:r>
              <a:rPr lang="pt-BR" sz="3200" dirty="0" smtClean="0">
                <a:latin typeface="JasmineUPC" pitchFamily="18" charset="-34"/>
                <a:cs typeface="JasmineUPC" pitchFamily="18" charset="-34"/>
              </a:rPr>
              <a:t>Modo Rota</a:t>
            </a:r>
          </a:p>
          <a:p>
            <a:r>
              <a:rPr lang="pt-BR" sz="3200" dirty="0" smtClean="0">
                <a:latin typeface="JasmineUPC" pitchFamily="18" charset="-34"/>
                <a:cs typeface="JasmineUPC" pitchFamily="18" charset="-34"/>
              </a:rPr>
              <a:t>Modo Ajuda de amigo</a:t>
            </a:r>
          </a:p>
          <a:p>
            <a:r>
              <a:rPr lang="pt-BR" sz="3200" dirty="0" smtClean="0">
                <a:latin typeface="JasmineUPC" pitchFamily="18" charset="-34"/>
                <a:cs typeface="JasmineUPC" pitchFamily="18" charset="-34"/>
              </a:rPr>
              <a:t>Login</a:t>
            </a:r>
          </a:p>
          <a:p>
            <a:r>
              <a:rPr lang="pt-BR" sz="3200" dirty="0" smtClean="0">
                <a:latin typeface="JasmineUPC" pitchFamily="18" charset="-34"/>
                <a:cs typeface="JasmineUPC" pitchFamily="18" charset="-34"/>
              </a:rPr>
              <a:t>Onde estou ?</a:t>
            </a:r>
          </a:p>
          <a:p>
            <a:r>
              <a:rPr lang="pt-BR" sz="3200" dirty="0" smtClean="0">
                <a:latin typeface="JasmineUPC" pitchFamily="18" charset="-34"/>
                <a:cs typeface="JasmineUPC" pitchFamily="18" charset="-34"/>
              </a:rPr>
              <a:t>Mudança de texto para som na transmissão das mensagens</a:t>
            </a:r>
          </a:p>
        </p:txBody>
      </p:sp>
      <p:sp>
        <p:nvSpPr>
          <p:cNvPr id="3" name="Title 2"/>
          <p:cNvSpPr>
            <a:spLocks noGrp="1"/>
          </p:cNvSpPr>
          <p:nvPr>
            <p:ph type="title"/>
          </p:nvPr>
        </p:nvSpPr>
        <p:spPr/>
        <p:txBody>
          <a:bodyPr>
            <a:normAutofit fontScale="90000"/>
          </a:bodyPr>
          <a:lstStyle/>
          <a:p>
            <a:r>
              <a:rPr lang="pt-BR" dirty="0" smtClean="0"/>
              <a:t>O que foi desenvolvido </a:t>
            </a:r>
            <a:br>
              <a:rPr lang="pt-BR" dirty="0" smtClean="0"/>
            </a:br>
            <a:r>
              <a:rPr lang="pt-BR" dirty="0" smtClean="0"/>
              <a:t>durante o TCC</a:t>
            </a:r>
            <a:endParaRPr lang="pt-BR" dirty="0"/>
          </a:p>
        </p:txBody>
      </p:sp>
    </p:spTree>
    <p:extLst>
      <p:ext uri="{BB962C8B-B14F-4D97-AF65-F5344CB8AC3E}">
        <p14:creationId xmlns:p14="http://schemas.microsoft.com/office/powerpoint/2010/main" xmlns="" val="3258341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Autofit/>
          </a:bodyPr>
          <a:lstStyle/>
          <a:p>
            <a:r>
              <a:rPr lang="pt-BR" sz="4400" b="1" dirty="0" smtClean="0">
                <a:latin typeface="JasmineUPC" pitchFamily="18" charset="-34"/>
                <a:cs typeface="JasmineUPC" pitchFamily="18" charset="-34"/>
              </a:rPr>
              <a:t>Testes qualitativos</a:t>
            </a:r>
          </a:p>
          <a:p>
            <a:endParaRPr lang="pt-BR" sz="4400" b="1" dirty="0" smtClean="0">
              <a:latin typeface="JasmineUPC" pitchFamily="18" charset="-34"/>
              <a:cs typeface="JasmineUPC" pitchFamily="18" charset="-34"/>
            </a:endParaRPr>
          </a:p>
          <a:p>
            <a:r>
              <a:rPr lang="pt-BR" sz="4400" b="1" dirty="0" smtClean="0">
                <a:latin typeface="JasmineUPC" pitchFamily="18" charset="-34"/>
                <a:cs typeface="JasmineUPC" pitchFamily="18" charset="-34"/>
              </a:rPr>
              <a:t>Interface</a:t>
            </a:r>
          </a:p>
          <a:p>
            <a:endParaRPr lang="pt-BR" sz="4400" b="1" dirty="0" smtClean="0">
              <a:latin typeface="JasmineUPC" pitchFamily="18" charset="-34"/>
              <a:cs typeface="JasmineUPC" pitchFamily="18" charset="-34"/>
            </a:endParaRPr>
          </a:p>
          <a:p>
            <a:r>
              <a:rPr lang="pt-BR" sz="4400" b="1" dirty="0" smtClean="0">
                <a:latin typeface="JasmineUPC" pitchFamily="18" charset="-34"/>
                <a:cs typeface="JasmineUPC" pitchFamily="18" charset="-34"/>
              </a:rPr>
              <a:t>Funcionalidades</a:t>
            </a:r>
          </a:p>
          <a:p>
            <a:pPr marL="109728" indent="0">
              <a:buNone/>
            </a:pPr>
            <a:endParaRPr lang="pt-BR" sz="4400" b="1" dirty="0" smtClean="0">
              <a:latin typeface="JasmineUPC" pitchFamily="18" charset="-34"/>
              <a:cs typeface="JasmineUPC" pitchFamily="18" charset="-34"/>
            </a:endParaRPr>
          </a:p>
        </p:txBody>
      </p:sp>
      <p:sp>
        <p:nvSpPr>
          <p:cNvPr id="2" name="Título 1"/>
          <p:cNvSpPr>
            <a:spLocks noGrp="1"/>
          </p:cNvSpPr>
          <p:nvPr>
            <p:ph type="title"/>
          </p:nvPr>
        </p:nvSpPr>
        <p:spPr/>
        <p:txBody>
          <a:bodyPr>
            <a:normAutofit fontScale="90000"/>
          </a:bodyPr>
          <a:lstStyle/>
          <a:p>
            <a:r>
              <a:rPr lang="pt-BR" dirty="0" smtClean="0"/>
              <a:t>Testes com </a:t>
            </a:r>
            <a:br>
              <a:rPr lang="pt-BR" dirty="0" smtClean="0"/>
            </a:br>
            <a:r>
              <a:rPr lang="pt-BR" dirty="0" smtClean="0"/>
              <a:t>deficientes visuais</a:t>
            </a:r>
            <a:endParaRPr lang="pt-BR" dirty="0"/>
          </a:p>
        </p:txBody>
      </p:sp>
      <p:pic>
        <p:nvPicPr>
          <p:cNvPr id="7171" name="Picture 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123728" y="1280278"/>
            <a:ext cx="5472608" cy="466517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pt-BR" sz="4400" dirty="0" smtClean="0">
                <a:latin typeface="JasmineUPC" pitchFamily="18" charset="-34"/>
                <a:cs typeface="JasmineUPC" pitchFamily="18" charset="-34"/>
              </a:rPr>
              <a:t>Problemas com a </a:t>
            </a:r>
            <a:r>
              <a:rPr lang="pt-BR" sz="4400" dirty="0" smtClean="0">
                <a:solidFill>
                  <a:srgbClr val="FF0000"/>
                </a:solidFill>
                <a:latin typeface="JasmineUPC" pitchFamily="18" charset="-34"/>
                <a:cs typeface="JasmineUPC" pitchFamily="18" charset="-34"/>
              </a:rPr>
              <a:t>interface</a:t>
            </a:r>
          </a:p>
          <a:p>
            <a:endParaRPr lang="pt-BR" sz="4400" dirty="0">
              <a:latin typeface="JasmineUPC" pitchFamily="18" charset="-34"/>
              <a:cs typeface="JasmineUPC" pitchFamily="18" charset="-34"/>
            </a:endParaRPr>
          </a:p>
          <a:p>
            <a:r>
              <a:rPr lang="pt-BR" sz="4400" dirty="0" smtClean="0">
                <a:solidFill>
                  <a:srgbClr val="00B0F0"/>
                </a:solidFill>
                <a:latin typeface="JasmineUPC" pitchFamily="18" charset="-34"/>
                <a:cs typeface="JasmineUPC" pitchFamily="18" charset="-34"/>
              </a:rPr>
              <a:t>Internet</a:t>
            </a:r>
            <a:r>
              <a:rPr lang="pt-BR" sz="4400" dirty="0" smtClean="0">
                <a:latin typeface="JasmineUPC" pitchFamily="18" charset="-34"/>
                <a:cs typeface="JasmineUPC" pitchFamily="18" charset="-34"/>
              </a:rPr>
              <a:t> no celular</a:t>
            </a:r>
          </a:p>
          <a:p>
            <a:endParaRPr lang="pt-BR" sz="4400" dirty="0">
              <a:latin typeface="JasmineUPC" pitchFamily="18" charset="-34"/>
              <a:cs typeface="JasmineUPC" pitchFamily="18" charset="-34"/>
            </a:endParaRPr>
          </a:p>
          <a:p>
            <a:r>
              <a:rPr lang="pt-BR" sz="4400" dirty="0" smtClean="0">
                <a:solidFill>
                  <a:srgbClr val="00B050"/>
                </a:solidFill>
                <a:latin typeface="JasmineUPC" pitchFamily="18" charset="-34"/>
                <a:cs typeface="JasmineUPC" pitchFamily="18" charset="-34"/>
              </a:rPr>
              <a:t>Solucões</a:t>
            </a:r>
            <a:r>
              <a:rPr lang="pt-BR" sz="4400" dirty="0" smtClean="0">
                <a:latin typeface="JasmineUPC" pitchFamily="18" charset="-34"/>
                <a:cs typeface="JasmineUPC" pitchFamily="18" charset="-34"/>
              </a:rPr>
              <a:t> </a:t>
            </a:r>
            <a:r>
              <a:rPr lang="pt-BR" sz="4400" b="1" dirty="0" smtClean="0">
                <a:latin typeface="JasmineUPC" pitchFamily="18" charset="-34"/>
                <a:cs typeface="JasmineUPC" pitchFamily="18" charset="-34"/>
              </a:rPr>
              <a:t>?!?!</a:t>
            </a:r>
          </a:p>
        </p:txBody>
      </p:sp>
      <p:sp>
        <p:nvSpPr>
          <p:cNvPr id="3" name="Title 2"/>
          <p:cNvSpPr>
            <a:spLocks noGrp="1"/>
          </p:cNvSpPr>
          <p:nvPr>
            <p:ph type="title"/>
          </p:nvPr>
        </p:nvSpPr>
        <p:spPr/>
        <p:txBody>
          <a:bodyPr>
            <a:normAutofit fontScale="90000"/>
          </a:bodyPr>
          <a:lstStyle/>
          <a:p>
            <a:r>
              <a:rPr lang="pt-BR" dirty="0" smtClean="0"/>
              <a:t>Resultados e soluções </a:t>
            </a:r>
            <a:br>
              <a:rPr lang="pt-BR" dirty="0" smtClean="0"/>
            </a:br>
            <a:r>
              <a:rPr lang="pt-BR" dirty="0" smtClean="0"/>
              <a:t>encontrados durante os testes</a:t>
            </a:r>
            <a:endParaRPr lang="pt-B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08104" y="1848739"/>
            <a:ext cx="3264364"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138606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Demonstração</a:t>
            </a:r>
            <a:endParaRPr lang="pt-BR" dirty="0"/>
          </a:p>
        </p:txBody>
      </p:sp>
      <p:pic>
        <p:nvPicPr>
          <p:cNvPr id="6146" name="Picture 2" descr="C:\Users\Gabriel\Desktop\Apresentacao\Images-SmartAudioCityGuide\hom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872" y="1700808"/>
            <a:ext cx="2268702" cy="435029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pt-BR" sz="2500" b="1" dirty="0" smtClean="0">
                <a:latin typeface="JasmineUPC" pitchFamily="18" charset="-34"/>
                <a:cs typeface="JasmineUPC" pitchFamily="18" charset="-34"/>
              </a:rPr>
              <a:t>Nokia Brasil </a:t>
            </a:r>
            <a:r>
              <a:rPr lang="pt-BR" sz="2500" dirty="0" smtClean="0">
                <a:latin typeface="JasmineUPC" pitchFamily="18" charset="-34"/>
                <a:cs typeface="JasmineUPC" pitchFamily="18" charset="-34"/>
              </a:rPr>
              <a:t>- Cessão de Equipamentos </a:t>
            </a:r>
            <a:endParaRPr lang="pt-BR" sz="2500" dirty="0">
              <a:latin typeface="JasmineUPC" pitchFamily="18" charset="-34"/>
              <a:cs typeface="JasmineUPC" pitchFamily="18" charset="-34"/>
            </a:endParaRPr>
          </a:p>
          <a:p>
            <a:r>
              <a:rPr lang="pt-BR" sz="2500" b="1" dirty="0" smtClean="0">
                <a:latin typeface="JasmineUPC" pitchFamily="18" charset="-34"/>
                <a:cs typeface="JasmineUPC" pitchFamily="18" charset="-34"/>
              </a:rPr>
              <a:t>Microsoft Brasil </a:t>
            </a:r>
            <a:r>
              <a:rPr lang="pt-BR" sz="2500" dirty="0" smtClean="0">
                <a:latin typeface="JasmineUPC" pitchFamily="18" charset="-34"/>
                <a:cs typeface="JasmineUPC" pitchFamily="18" charset="-34"/>
              </a:rPr>
              <a:t>– Fornecimento de Softwares e orientações.</a:t>
            </a:r>
          </a:p>
          <a:p>
            <a:r>
              <a:rPr lang="pt-BR" sz="2500" b="1" dirty="0" smtClean="0">
                <a:latin typeface="JasmineUPC" pitchFamily="18" charset="-34"/>
                <a:cs typeface="JasmineUPC" pitchFamily="18" charset="-34"/>
              </a:rPr>
              <a:t>Instituto Dorina Nowill  </a:t>
            </a:r>
            <a:r>
              <a:rPr lang="pt-BR" sz="2500" dirty="0" smtClean="0">
                <a:latin typeface="JasmineUPC" pitchFamily="18" charset="-34"/>
                <a:cs typeface="JasmineUPC" pitchFamily="18" charset="-34"/>
              </a:rPr>
              <a:t>- Pelo apoio e orientações gerais.</a:t>
            </a:r>
          </a:p>
          <a:p>
            <a:r>
              <a:rPr lang="pt-BR" sz="2500" dirty="0" smtClean="0">
                <a:latin typeface="JasmineUPC" pitchFamily="18" charset="-34"/>
                <a:cs typeface="JasmineUPC" pitchFamily="18" charset="-34"/>
              </a:rPr>
              <a:t>Pelo inestimável envolvimento em nosso projeto:</a:t>
            </a:r>
          </a:p>
          <a:p>
            <a:pPr lvl="1"/>
            <a:r>
              <a:rPr lang="pt-BR" sz="2400" b="1" dirty="0" smtClean="0">
                <a:latin typeface="JasmineUPC" pitchFamily="18" charset="-34"/>
                <a:cs typeface="JasmineUPC" pitchFamily="18" charset="-34"/>
              </a:rPr>
              <a:t>Profa. Cristiana Mello </a:t>
            </a:r>
            <a:r>
              <a:rPr lang="pt-BR" sz="2400" dirty="0" smtClean="0">
                <a:latin typeface="JasmineUPC" pitchFamily="18" charset="-34"/>
                <a:cs typeface="JasmineUPC" pitchFamily="18" charset="-34"/>
              </a:rPr>
              <a:t>(Deficiente visual e Docente de Tecnologia para deficientes visuais na FAAP) </a:t>
            </a:r>
          </a:p>
          <a:p>
            <a:pPr lvl="1"/>
            <a:r>
              <a:rPr lang="pt-BR" sz="2400" b="1" dirty="0" smtClean="0">
                <a:latin typeface="JasmineUPC" pitchFamily="18" charset="-34"/>
                <a:cs typeface="JasmineUPC" pitchFamily="18" charset="-34"/>
              </a:rPr>
              <a:t>Daniel Hirata </a:t>
            </a:r>
            <a:r>
              <a:rPr lang="pt-BR" sz="2400" dirty="0" smtClean="0">
                <a:latin typeface="JasmineUPC" pitchFamily="18" charset="-34"/>
                <a:cs typeface="JasmineUPC" pitchFamily="18" charset="-34"/>
              </a:rPr>
              <a:t>(Deficiente visual e funcionário USP  para o projeto da Marinha do Brasil)</a:t>
            </a:r>
          </a:p>
          <a:p>
            <a:pPr lvl="1"/>
            <a:r>
              <a:rPr lang="pt-BR" sz="2400" b="1" dirty="0" smtClean="0">
                <a:latin typeface="JasmineUPC" pitchFamily="18" charset="-34"/>
                <a:cs typeface="JasmineUPC" pitchFamily="18" charset="-34"/>
              </a:rPr>
              <a:t>Walter</a:t>
            </a:r>
            <a:r>
              <a:rPr lang="pt-BR" sz="2400" dirty="0" smtClean="0">
                <a:latin typeface="JasmineUPC" pitchFamily="18" charset="-34"/>
                <a:cs typeface="JasmineUPC" pitchFamily="18" charset="-34"/>
              </a:rPr>
              <a:t> (Deficiente visual e rotariano da região da Mooca)</a:t>
            </a:r>
          </a:p>
        </p:txBody>
      </p:sp>
      <p:sp>
        <p:nvSpPr>
          <p:cNvPr id="3" name="Title 2"/>
          <p:cNvSpPr>
            <a:spLocks noGrp="1"/>
          </p:cNvSpPr>
          <p:nvPr>
            <p:ph type="title"/>
          </p:nvPr>
        </p:nvSpPr>
        <p:spPr/>
        <p:txBody>
          <a:bodyPr/>
          <a:lstStyle/>
          <a:p>
            <a:r>
              <a:rPr lang="pt-BR" dirty="0" smtClean="0"/>
              <a:t>Agradecimentos</a:t>
            </a:r>
            <a:endParaRPr lang="pt-BR" dirty="0"/>
          </a:p>
        </p:txBody>
      </p:sp>
    </p:spTree>
    <p:extLst>
      <p:ext uri="{BB962C8B-B14F-4D97-AF65-F5344CB8AC3E}">
        <p14:creationId xmlns:p14="http://schemas.microsoft.com/office/powerpoint/2010/main" xmlns="" val="3259142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dirty="0" smtClean="0"/>
              <a:t>Perguntas	</a:t>
            </a:r>
            <a:endParaRPr lang="pt-BR" dirty="0"/>
          </a:p>
        </p:txBody>
      </p:sp>
      <p:pic>
        <p:nvPicPr>
          <p:cNvPr id="2050" name="Picture 2" descr="D:\Dropbox\TCC\Apresentacao\interrogaca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40" y="2276872"/>
            <a:ext cx="2857500" cy="2857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1826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pt-BR" sz="4400" dirty="0" smtClean="0">
                <a:latin typeface="JasmineUPC" pitchFamily="18" charset="-34"/>
                <a:cs typeface="JasmineUPC" pitchFamily="18" charset="-34"/>
              </a:rPr>
              <a:t>Gabriel Henrique Orso Reganati </a:t>
            </a:r>
          </a:p>
          <a:p>
            <a:pPr marL="109728" indent="0">
              <a:buNone/>
            </a:pPr>
            <a:r>
              <a:rPr lang="pt-BR" sz="4400" dirty="0">
                <a:latin typeface="JasmineUPC" pitchFamily="18" charset="-34"/>
                <a:cs typeface="JasmineUPC" pitchFamily="18" charset="-34"/>
              </a:rPr>
              <a:t>	</a:t>
            </a:r>
            <a:r>
              <a:rPr lang="pt-BR" sz="4400" dirty="0" smtClean="0">
                <a:latin typeface="JasmineUPC" pitchFamily="18" charset="-34"/>
                <a:cs typeface="JasmineUPC" pitchFamily="18" charset="-34"/>
              </a:rPr>
              <a:t>e-mail: </a:t>
            </a:r>
            <a:r>
              <a:rPr lang="pt-BR" sz="4400" dirty="0" smtClean="0">
                <a:solidFill>
                  <a:srgbClr val="FF0000"/>
                </a:solidFill>
                <a:latin typeface="JasmineUPC" pitchFamily="18" charset="-34"/>
                <a:cs typeface="JasmineUPC" pitchFamily="18" charset="-34"/>
              </a:rPr>
              <a:t>greganati@hotmail.com</a:t>
            </a:r>
            <a:endParaRPr lang="pt-BR" sz="4400" dirty="0">
              <a:solidFill>
                <a:srgbClr val="FF0000"/>
              </a:solidFill>
              <a:latin typeface="JasmineUPC" pitchFamily="18" charset="-34"/>
              <a:cs typeface="JasmineUPC" pitchFamily="18" charset="-34"/>
            </a:endParaRPr>
          </a:p>
          <a:p>
            <a:pPr marL="109728" indent="0">
              <a:buNone/>
            </a:pPr>
            <a:r>
              <a:rPr lang="pt-BR" sz="4400" dirty="0" smtClean="0">
                <a:latin typeface="JasmineUPC" pitchFamily="18" charset="-34"/>
                <a:cs typeface="JasmineUPC" pitchFamily="18" charset="-34"/>
              </a:rPr>
              <a:t>Caio Freitas Valente</a:t>
            </a:r>
          </a:p>
          <a:p>
            <a:pPr marL="109728" indent="0">
              <a:buNone/>
            </a:pPr>
            <a:r>
              <a:rPr lang="pt-BR" sz="4400" dirty="0">
                <a:latin typeface="JasmineUPC" pitchFamily="18" charset="-34"/>
                <a:cs typeface="JasmineUPC" pitchFamily="18" charset="-34"/>
              </a:rPr>
              <a:t>	</a:t>
            </a:r>
            <a:r>
              <a:rPr lang="pt-BR" sz="4400" dirty="0" smtClean="0">
                <a:latin typeface="JasmineUPC" pitchFamily="18" charset="-34"/>
                <a:cs typeface="JasmineUPC" pitchFamily="18" charset="-34"/>
              </a:rPr>
              <a:t>e-mail: </a:t>
            </a:r>
            <a:r>
              <a:rPr lang="pt-BR" sz="4400" dirty="0" smtClean="0">
                <a:solidFill>
                  <a:srgbClr val="FF0000"/>
                </a:solidFill>
                <a:latin typeface="JasmineUPC" pitchFamily="18" charset="-34"/>
                <a:cs typeface="JasmineUPC" pitchFamily="18" charset="-34"/>
              </a:rPr>
              <a:t>caio.valente@outlook.com</a:t>
            </a:r>
          </a:p>
          <a:p>
            <a:pPr marL="109728" indent="0">
              <a:buNone/>
            </a:pPr>
            <a:r>
              <a:rPr lang="pt-BR" sz="3600" dirty="0" smtClean="0">
                <a:latin typeface="Lindsey" pitchFamily="66" charset="0"/>
              </a:rPr>
              <a:t>      </a:t>
            </a:r>
          </a:p>
        </p:txBody>
      </p:sp>
      <p:sp>
        <p:nvSpPr>
          <p:cNvPr id="3" name="Title 2"/>
          <p:cNvSpPr>
            <a:spLocks noGrp="1"/>
          </p:cNvSpPr>
          <p:nvPr>
            <p:ph type="title"/>
          </p:nvPr>
        </p:nvSpPr>
        <p:spPr/>
        <p:txBody>
          <a:bodyPr>
            <a:normAutofit/>
          </a:bodyPr>
          <a:lstStyle/>
          <a:p>
            <a:r>
              <a:rPr lang="pt-BR" dirty="0" smtClean="0"/>
              <a:t>Obrigado</a:t>
            </a:r>
            <a:endParaRPr lang="pt-BR" dirty="0"/>
          </a:p>
        </p:txBody>
      </p:sp>
    </p:spTree>
    <p:extLst>
      <p:ext uri="{BB962C8B-B14F-4D97-AF65-F5344CB8AC3E}">
        <p14:creationId xmlns:p14="http://schemas.microsoft.com/office/powerpoint/2010/main" xmlns="" val="3330686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pt-BR" sz="4400" dirty="0" smtClean="0">
                <a:latin typeface="JasmineUPC" pitchFamily="18" charset="-34"/>
                <a:cs typeface="JasmineUPC" pitchFamily="18" charset="-34"/>
              </a:rPr>
              <a:t>Mídia direcionada com cunho social</a:t>
            </a:r>
          </a:p>
          <a:p>
            <a:endParaRPr lang="pt-BR" sz="4400" dirty="0">
              <a:latin typeface="JasmineUPC" pitchFamily="18" charset="-34"/>
              <a:cs typeface="JasmineUPC" pitchFamily="18" charset="-34"/>
            </a:endParaRPr>
          </a:p>
          <a:p>
            <a:r>
              <a:rPr lang="pt-BR" sz="4400" dirty="0" smtClean="0">
                <a:latin typeface="JasmineUPC" pitchFamily="18" charset="-34"/>
                <a:cs typeface="JasmineUPC" pitchFamily="18" charset="-34"/>
              </a:rPr>
              <a:t>Incentivo fiscal</a:t>
            </a:r>
            <a:endParaRPr lang="pt-BR" sz="4400" dirty="0">
              <a:latin typeface="JasmineUPC" pitchFamily="18" charset="-34"/>
              <a:cs typeface="JasmineUPC" pitchFamily="18" charset="-34"/>
            </a:endParaRPr>
          </a:p>
        </p:txBody>
      </p:sp>
      <p:sp>
        <p:nvSpPr>
          <p:cNvPr id="3" name="Title 2"/>
          <p:cNvSpPr>
            <a:spLocks noGrp="1"/>
          </p:cNvSpPr>
          <p:nvPr>
            <p:ph type="title"/>
          </p:nvPr>
        </p:nvSpPr>
        <p:spPr/>
        <p:txBody>
          <a:bodyPr/>
          <a:lstStyle/>
          <a:p>
            <a:r>
              <a:rPr lang="pt-BR" dirty="0" smtClean="0"/>
              <a:t>Business</a:t>
            </a:r>
            <a:endParaRPr lang="pt-B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51720" y="4149080"/>
            <a:ext cx="2619852" cy="199108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52120" y="2494580"/>
            <a:ext cx="2206000" cy="330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161399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Autofit/>
          </a:bodyPr>
          <a:lstStyle/>
          <a:p>
            <a:r>
              <a:rPr lang="pt-BR" sz="4400" dirty="0" smtClean="0">
                <a:latin typeface="JasmineUPC" pitchFamily="18" charset="-34"/>
                <a:cs typeface="JasmineUPC" pitchFamily="18" charset="-34"/>
              </a:rPr>
              <a:t>Novembro </a:t>
            </a:r>
            <a:r>
              <a:rPr lang="pt-BR" sz="4400" b="1" dirty="0" smtClean="0">
                <a:latin typeface="JasmineUPC" pitchFamily="18" charset="-34"/>
                <a:cs typeface="JasmineUPC" pitchFamily="18" charset="-34"/>
              </a:rPr>
              <a:t>2011</a:t>
            </a:r>
          </a:p>
          <a:p>
            <a:r>
              <a:rPr lang="pt-BR" sz="4400" dirty="0" smtClean="0">
                <a:latin typeface="JasmineUPC" pitchFamily="18" charset="-34"/>
                <a:cs typeface="JasmineUPC" pitchFamily="18" charset="-34"/>
              </a:rPr>
              <a:t>Fevereiro </a:t>
            </a:r>
            <a:r>
              <a:rPr lang="pt-BR" sz="4400" b="1" dirty="0" smtClean="0">
                <a:latin typeface="JasmineUPC" pitchFamily="18" charset="-34"/>
                <a:cs typeface="JasmineUPC" pitchFamily="18" charset="-34"/>
              </a:rPr>
              <a:t>2012</a:t>
            </a:r>
          </a:p>
          <a:p>
            <a:r>
              <a:rPr lang="pt-BR" sz="4400" dirty="0" smtClean="0">
                <a:latin typeface="JasmineUPC" pitchFamily="18" charset="-34"/>
                <a:cs typeface="JasmineUPC" pitchFamily="18" charset="-34"/>
              </a:rPr>
              <a:t>Abril</a:t>
            </a:r>
          </a:p>
          <a:p>
            <a:r>
              <a:rPr lang="pt-BR" sz="4400" dirty="0" smtClean="0">
                <a:latin typeface="JasmineUPC" pitchFamily="18" charset="-34"/>
                <a:cs typeface="JasmineUPC" pitchFamily="18" charset="-34"/>
              </a:rPr>
              <a:t>Maio</a:t>
            </a:r>
            <a:endParaRPr lang="pt-BR" sz="4400" dirty="0">
              <a:latin typeface="JasmineUPC" pitchFamily="18" charset="-34"/>
              <a:cs typeface="JasmineUPC" pitchFamily="18" charset="-34"/>
            </a:endParaRPr>
          </a:p>
        </p:txBody>
      </p:sp>
      <p:sp>
        <p:nvSpPr>
          <p:cNvPr id="2" name="Título 1"/>
          <p:cNvSpPr>
            <a:spLocks noGrp="1"/>
          </p:cNvSpPr>
          <p:nvPr>
            <p:ph type="title"/>
          </p:nvPr>
        </p:nvSpPr>
        <p:spPr/>
        <p:txBody>
          <a:bodyPr>
            <a:normAutofit fontScale="90000"/>
          </a:bodyPr>
          <a:lstStyle/>
          <a:p>
            <a:r>
              <a:rPr lang="pt-BR" dirty="0" smtClean="0"/>
              <a:t>Primeiro contato – </a:t>
            </a:r>
            <a:br>
              <a:rPr lang="pt-BR" dirty="0" smtClean="0"/>
            </a:br>
            <a:r>
              <a:rPr lang="pt-BR" dirty="0" smtClean="0"/>
              <a:t>Imagine Cup</a:t>
            </a:r>
            <a:endParaRPr lang="pt-BR" dirty="0"/>
          </a:p>
        </p:txBody>
      </p:sp>
      <p:pic>
        <p:nvPicPr>
          <p:cNvPr id="4" name="Imagem 3" descr="DSC02600.jpg"/>
          <p:cNvPicPr>
            <a:picLocks noChangeAspect="1"/>
          </p:cNvPicPr>
          <p:nvPr/>
        </p:nvPicPr>
        <p:blipFill>
          <a:blip r:embed="rId3" cstate="print"/>
          <a:stretch>
            <a:fillRect/>
          </a:stretch>
        </p:blipFill>
        <p:spPr>
          <a:xfrm>
            <a:off x="4499992" y="1670721"/>
            <a:ext cx="4045542" cy="2472276"/>
          </a:xfrm>
          <a:prstGeom prst="rect">
            <a:avLst/>
          </a:prstGeom>
          <a:ln>
            <a:noFill/>
          </a:ln>
          <a:effectLst>
            <a:outerShdw blurRad="292100" dist="139700" dir="2700000" algn="tl" rotWithShape="0">
              <a:srgbClr val="333333">
                <a:alpha val="65000"/>
              </a:srgbClr>
            </a:outerShdw>
          </a:effectLst>
        </p:spPr>
      </p:pic>
      <p:pic>
        <p:nvPicPr>
          <p:cNvPr id="5" name="Imagem 4" descr="imagine-cup.jpg"/>
          <p:cNvPicPr>
            <a:picLocks noChangeAspect="1"/>
          </p:cNvPicPr>
          <p:nvPr/>
        </p:nvPicPr>
        <p:blipFill>
          <a:blip r:embed="rId4" cstate="print"/>
          <a:stretch>
            <a:fillRect/>
          </a:stretch>
        </p:blipFill>
        <p:spPr>
          <a:xfrm>
            <a:off x="2123728" y="4509120"/>
            <a:ext cx="5400600" cy="165618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p:txBody>
          <a:bodyPr>
            <a:normAutofit/>
          </a:bodyPr>
          <a:lstStyle/>
          <a:p>
            <a:r>
              <a:rPr lang="pt-BR" sz="4400" dirty="0" smtClean="0">
                <a:latin typeface="JasmineUPC" pitchFamily="18" charset="-34"/>
                <a:cs typeface="JasmineUPC" pitchFamily="18" charset="-34"/>
              </a:rPr>
              <a:t>Auxilio à locomoção de </a:t>
            </a:r>
            <a:r>
              <a:rPr lang="pt-BR" sz="4400" dirty="0" smtClean="0">
                <a:solidFill>
                  <a:srgbClr val="FF0000"/>
                </a:solidFill>
                <a:latin typeface="JasmineUPC" pitchFamily="18" charset="-34"/>
                <a:cs typeface="JasmineUPC" pitchFamily="18" charset="-34"/>
              </a:rPr>
              <a:t>deficientes visuais</a:t>
            </a:r>
          </a:p>
          <a:p>
            <a:endParaRPr lang="pt-BR" sz="4400" dirty="0" smtClean="0">
              <a:latin typeface="JasmineUPC" pitchFamily="18" charset="-34"/>
              <a:cs typeface="JasmineUPC" pitchFamily="18" charset="-34"/>
            </a:endParaRPr>
          </a:p>
          <a:p>
            <a:r>
              <a:rPr lang="pt-BR" sz="4400" dirty="0" smtClean="0">
                <a:latin typeface="JasmineUPC" pitchFamily="18" charset="-34"/>
                <a:cs typeface="JasmineUPC" pitchFamily="18" charset="-34"/>
              </a:rPr>
              <a:t>Sistema</a:t>
            </a:r>
            <a:r>
              <a:rPr lang="pt-BR" sz="4400" dirty="0" smtClean="0">
                <a:solidFill>
                  <a:srgbClr val="0070C0"/>
                </a:solidFill>
                <a:latin typeface="JasmineUPC" pitchFamily="18" charset="-34"/>
                <a:cs typeface="JasmineUPC" pitchFamily="18" charset="-34"/>
              </a:rPr>
              <a:t> colaborativo</a:t>
            </a:r>
          </a:p>
          <a:p>
            <a:endParaRPr lang="pt-BR" sz="4400" dirty="0" smtClean="0">
              <a:latin typeface="JasmineUPC" pitchFamily="18" charset="-34"/>
              <a:cs typeface="JasmineUPC" pitchFamily="18" charset="-34"/>
            </a:endParaRPr>
          </a:p>
          <a:p>
            <a:r>
              <a:rPr lang="pt-BR" sz="4400" dirty="0" smtClean="0">
                <a:solidFill>
                  <a:srgbClr val="00B050"/>
                </a:solidFill>
                <a:latin typeface="JasmineUPC" pitchFamily="18" charset="-34"/>
                <a:cs typeface="JasmineUPC" pitchFamily="18" charset="-34"/>
              </a:rPr>
              <a:t>Mídia Social</a:t>
            </a:r>
          </a:p>
        </p:txBody>
      </p:sp>
      <p:sp>
        <p:nvSpPr>
          <p:cNvPr id="2" name="Título 1"/>
          <p:cNvSpPr>
            <a:spLocks noGrp="1"/>
          </p:cNvSpPr>
          <p:nvPr>
            <p:ph type="title"/>
          </p:nvPr>
        </p:nvSpPr>
        <p:spPr/>
        <p:txBody>
          <a:bodyPr/>
          <a:lstStyle/>
          <a:p>
            <a:r>
              <a:rPr lang="en-US" dirty="0" smtClean="0"/>
              <a:t>O que é?</a:t>
            </a:r>
            <a:endParaRPr lang="pt-B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04248" y="2348880"/>
            <a:ext cx="1633142" cy="216024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67944" y="4098014"/>
            <a:ext cx="2102172" cy="2004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p:txBody>
          <a:bodyPr>
            <a:normAutofit/>
          </a:bodyPr>
          <a:lstStyle/>
          <a:p>
            <a:r>
              <a:rPr lang="en-US" sz="4400" dirty="0" smtClean="0">
                <a:solidFill>
                  <a:srgbClr val="00B050"/>
                </a:solidFill>
                <a:latin typeface="JasmineUPC" pitchFamily="18" charset="-34"/>
                <a:cs typeface="JasmineUPC" pitchFamily="18" charset="-34"/>
              </a:rPr>
              <a:t>Artur Rozestraten </a:t>
            </a:r>
            <a:r>
              <a:rPr lang="en-US" sz="4400" dirty="0" smtClean="0">
                <a:latin typeface="JasmineUPC" pitchFamily="18" charset="-34"/>
                <a:cs typeface="JasmineUPC" pitchFamily="18" charset="-34"/>
              </a:rPr>
              <a:t>– FAU-USP</a:t>
            </a:r>
          </a:p>
          <a:p>
            <a:r>
              <a:rPr lang="en-US" sz="4400" dirty="0" smtClean="0">
                <a:solidFill>
                  <a:srgbClr val="FF0000"/>
                </a:solidFill>
                <a:latin typeface="JasmineUPC" pitchFamily="18" charset="-34"/>
                <a:cs typeface="JasmineUPC" pitchFamily="18" charset="-34"/>
              </a:rPr>
              <a:t>Marco Gerosa </a:t>
            </a:r>
            <a:r>
              <a:rPr lang="en-US" sz="4400" dirty="0" smtClean="0">
                <a:latin typeface="JasmineUPC" pitchFamily="18" charset="-34"/>
                <a:cs typeface="JasmineUPC" pitchFamily="18" charset="-34"/>
              </a:rPr>
              <a:t>– IME-USP</a:t>
            </a:r>
          </a:p>
          <a:p>
            <a:r>
              <a:rPr lang="en-US" sz="4400" dirty="0" smtClean="0">
                <a:solidFill>
                  <a:schemeClr val="accent3">
                    <a:lumMod val="75000"/>
                  </a:schemeClr>
                </a:solidFill>
                <a:latin typeface="JasmineUPC" pitchFamily="18" charset="-34"/>
                <a:cs typeface="JasmineUPC" pitchFamily="18" charset="-34"/>
              </a:rPr>
              <a:t>NaWeb</a:t>
            </a:r>
            <a:endParaRPr lang="pt-BR" sz="4400" dirty="0">
              <a:solidFill>
                <a:schemeClr val="accent3">
                  <a:lumMod val="75000"/>
                </a:schemeClr>
              </a:solidFill>
              <a:latin typeface="JasmineUPC" pitchFamily="18" charset="-34"/>
              <a:cs typeface="JasmineUPC" pitchFamily="18" charset="-34"/>
            </a:endParaRPr>
          </a:p>
        </p:txBody>
      </p:sp>
      <p:sp>
        <p:nvSpPr>
          <p:cNvPr id="2" name="Título 1"/>
          <p:cNvSpPr>
            <a:spLocks noGrp="1"/>
          </p:cNvSpPr>
          <p:nvPr>
            <p:ph type="title"/>
          </p:nvPr>
        </p:nvSpPr>
        <p:spPr/>
        <p:txBody>
          <a:bodyPr/>
          <a:lstStyle/>
          <a:p>
            <a:r>
              <a:rPr lang="en-US" dirty="0" smtClean="0"/>
              <a:t>Como começou?</a:t>
            </a:r>
            <a:endParaRPr lang="pt-BR" dirty="0"/>
          </a:p>
        </p:txBody>
      </p:sp>
      <p:pic>
        <p:nvPicPr>
          <p:cNvPr id="8" name="Imagem 5" descr="palestracirio3.jpg"/>
          <p:cNvPicPr>
            <a:picLocks noChangeAspect="1"/>
          </p:cNvPicPr>
          <p:nvPr/>
        </p:nvPicPr>
        <p:blipFill>
          <a:blip r:embed="rId3" cstate="print"/>
          <a:stretch>
            <a:fillRect/>
          </a:stretch>
        </p:blipFill>
        <p:spPr>
          <a:xfrm>
            <a:off x="4572000" y="3645024"/>
            <a:ext cx="4184736" cy="2803774"/>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63688" y="3832598"/>
            <a:ext cx="1435100" cy="2616200"/>
          </a:xfrm>
          <a:prstGeom prst="rect">
            <a:avLst/>
          </a:prstGeom>
          <a:ln>
            <a:noFill/>
          </a:ln>
          <a:effectLst>
            <a:outerShdw blurRad="190500" algn="tl" rotWithShape="0">
              <a:srgbClr val="000000">
                <a:alpha val="70000"/>
              </a:srgbClr>
            </a:outerShdw>
          </a:effectLst>
        </p:spPr>
      </p:pic>
      <p:pic>
        <p:nvPicPr>
          <p:cNvPr id="3074" name="Picture 2" descr="C:\Users\Gabriel\Downloads\logo_marrpt.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16216" y="1772816"/>
            <a:ext cx="1411340" cy="139277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Autofit/>
          </a:bodyPr>
          <a:lstStyle/>
          <a:p>
            <a:r>
              <a:rPr lang="pt-BR" sz="4400" dirty="0" smtClean="0">
                <a:solidFill>
                  <a:srgbClr val="00B050"/>
                </a:solidFill>
                <a:latin typeface="JasmineUPC" pitchFamily="18" charset="-34"/>
                <a:cs typeface="JasmineUPC" pitchFamily="18" charset="-34"/>
              </a:rPr>
              <a:t>Interface</a:t>
            </a:r>
          </a:p>
          <a:p>
            <a:endParaRPr lang="pt-BR" sz="4400" dirty="0" smtClean="0">
              <a:latin typeface="JasmineUPC" pitchFamily="18" charset="-34"/>
              <a:cs typeface="JasmineUPC" pitchFamily="18" charset="-34"/>
            </a:endParaRPr>
          </a:p>
          <a:p>
            <a:endParaRPr lang="pt-BR" sz="4400" dirty="0" smtClean="0">
              <a:latin typeface="JasmineUPC" pitchFamily="18" charset="-34"/>
              <a:cs typeface="JasmineUPC" pitchFamily="18" charset="-34"/>
            </a:endParaRPr>
          </a:p>
          <a:p>
            <a:r>
              <a:rPr lang="pt-BR" sz="4400" dirty="0" smtClean="0">
                <a:latin typeface="JasmineUPC" pitchFamily="18" charset="-34"/>
                <a:cs typeface="JasmineUPC" pitchFamily="18" charset="-34"/>
              </a:rPr>
              <a:t>Mensagens </a:t>
            </a:r>
            <a:r>
              <a:rPr lang="pt-BR" sz="4400" dirty="0" smtClean="0">
                <a:solidFill>
                  <a:srgbClr val="FF0000"/>
                </a:solidFill>
                <a:latin typeface="JasmineUPC" pitchFamily="18" charset="-34"/>
                <a:cs typeface="JasmineUPC" pitchFamily="18" charset="-34"/>
              </a:rPr>
              <a:t>Geo Referenciadas</a:t>
            </a:r>
          </a:p>
          <a:p>
            <a:pPr>
              <a:buNone/>
            </a:pPr>
            <a:endParaRPr lang="pt-BR" sz="4400" dirty="0" smtClean="0">
              <a:latin typeface="JasmineUPC" pitchFamily="18" charset="-34"/>
              <a:cs typeface="JasmineUPC" pitchFamily="18" charset="-34"/>
            </a:endParaRPr>
          </a:p>
          <a:p>
            <a:r>
              <a:rPr lang="pt-BR" sz="4400" dirty="0" smtClean="0">
                <a:latin typeface="JasmineUPC" pitchFamily="18" charset="-34"/>
                <a:cs typeface="JasmineUPC" pitchFamily="18" charset="-34"/>
              </a:rPr>
              <a:t>Modos de uso – </a:t>
            </a:r>
            <a:r>
              <a:rPr lang="pt-BR" sz="4400" b="1" dirty="0" smtClean="0">
                <a:latin typeface="JasmineUPC" pitchFamily="18" charset="-34"/>
                <a:cs typeface="JasmineUPC" pitchFamily="18" charset="-34"/>
              </a:rPr>
              <a:t>Exploração</a:t>
            </a:r>
            <a:r>
              <a:rPr lang="pt-BR" sz="4400" dirty="0" smtClean="0">
                <a:latin typeface="JasmineUPC" pitchFamily="18" charset="-34"/>
                <a:cs typeface="JasmineUPC" pitchFamily="18" charset="-34"/>
              </a:rPr>
              <a:t> e </a:t>
            </a:r>
            <a:r>
              <a:rPr lang="pt-BR" sz="4400" b="1" dirty="0" smtClean="0">
                <a:latin typeface="JasmineUPC" pitchFamily="18" charset="-34"/>
                <a:cs typeface="JasmineUPC" pitchFamily="18" charset="-34"/>
              </a:rPr>
              <a:t>Normal</a:t>
            </a:r>
            <a:endParaRPr lang="pt-BR" sz="4400" b="1" dirty="0">
              <a:latin typeface="JasmineUPC" pitchFamily="18" charset="-34"/>
              <a:cs typeface="JasmineUPC" pitchFamily="18" charset="-34"/>
            </a:endParaRPr>
          </a:p>
        </p:txBody>
      </p:sp>
      <p:sp>
        <p:nvSpPr>
          <p:cNvPr id="2" name="Título 1"/>
          <p:cNvSpPr>
            <a:spLocks noGrp="1"/>
          </p:cNvSpPr>
          <p:nvPr>
            <p:ph type="title"/>
          </p:nvPr>
        </p:nvSpPr>
        <p:spPr/>
        <p:txBody>
          <a:bodyPr>
            <a:normAutofit/>
          </a:bodyPr>
          <a:lstStyle/>
          <a:p>
            <a:r>
              <a:rPr lang="pt-BR" dirty="0" smtClean="0"/>
              <a:t>Aplicativo Smartphone</a:t>
            </a:r>
            <a:endParaRPr lang="pt-BR" dirty="0"/>
          </a:p>
        </p:txBody>
      </p:sp>
      <p:pic>
        <p:nvPicPr>
          <p:cNvPr id="5" name="Imagem 4" descr="interface.bmp"/>
          <p:cNvPicPr>
            <a:picLocks noChangeAspect="1"/>
          </p:cNvPicPr>
          <p:nvPr/>
        </p:nvPicPr>
        <p:blipFill>
          <a:blip r:embed="rId3" cstate="print"/>
          <a:stretch>
            <a:fillRect/>
          </a:stretch>
        </p:blipFill>
        <p:spPr>
          <a:xfrm>
            <a:off x="3347864" y="1556792"/>
            <a:ext cx="4824536" cy="16118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Autofit/>
          </a:bodyPr>
          <a:lstStyle/>
          <a:p>
            <a:r>
              <a:rPr lang="pt-BR" sz="4400" dirty="0" smtClean="0">
                <a:latin typeface="JasmineUPC" pitchFamily="18" charset="-34"/>
                <a:cs typeface="JasmineUPC" pitchFamily="18" charset="-34"/>
              </a:rPr>
              <a:t>Rota</a:t>
            </a:r>
          </a:p>
          <a:p>
            <a:endParaRPr lang="pt-BR" sz="4400" dirty="0" smtClean="0">
              <a:latin typeface="JasmineUPC" pitchFamily="18" charset="-34"/>
              <a:cs typeface="JasmineUPC" pitchFamily="18" charset="-34"/>
            </a:endParaRPr>
          </a:p>
          <a:p>
            <a:r>
              <a:rPr lang="pt-BR" sz="4400" dirty="0" smtClean="0">
                <a:latin typeface="JasmineUPC" pitchFamily="18" charset="-34"/>
                <a:cs typeface="JasmineUPC" pitchFamily="18" charset="-34"/>
              </a:rPr>
              <a:t>Modo ajuda do amigo</a:t>
            </a:r>
          </a:p>
          <a:p>
            <a:endParaRPr lang="pt-BR" sz="4400" dirty="0" smtClean="0">
              <a:latin typeface="JasmineUPC" pitchFamily="18" charset="-34"/>
              <a:cs typeface="JasmineUPC" pitchFamily="18" charset="-34"/>
            </a:endParaRPr>
          </a:p>
          <a:p>
            <a:r>
              <a:rPr lang="pt-BR" sz="4400" dirty="0" smtClean="0">
                <a:latin typeface="JasmineUPC" pitchFamily="18" charset="-34"/>
                <a:cs typeface="JasmineUPC" pitchFamily="18" charset="-34"/>
              </a:rPr>
              <a:t>Login</a:t>
            </a:r>
            <a:endParaRPr lang="pt-BR" sz="4400" dirty="0">
              <a:latin typeface="JasmineUPC" pitchFamily="18" charset="-34"/>
              <a:cs typeface="JasmineUPC" pitchFamily="18" charset="-34"/>
            </a:endParaRPr>
          </a:p>
        </p:txBody>
      </p:sp>
      <p:sp>
        <p:nvSpPr>
          <p:cNvPr id="2" name="Título 1"/>
          <p:cNvSpPr>
            <a:spLocks noGrp="1"/>
          </p:cNvSpPr>
          <p:nvPr>
            <p:ph type="title"/>
          </p:nvPr>
        </p:nvSpPr>
        <p:spPr/>
        <p:txBody>
          <a:bodyPr>
            <a:normAutofit/>
          </a:bodyPr>
          <a:lstStyle/>
          <a:p>
            <a:r>
              <a:rPr lang="pt-BR" dirty="0" smtClean="0"/>
              <a:t>Aplicativo Smartphone</a:t>
            </a:r>
            <a:endParaRPr lang="pt-BR" dirty="0"/>
          </a:p>
        </p:txBody>
      </p:sp>
      <p:pic>
        <p:nvPicPr>
          <p:cNvPr id="4" name="Imagem 3" descr="rota.bmp"/>
          <p:cNvPicPr>
            <a:picLocks noChangeAspect="1"/>
          </p:cNvPicPr>
          <p:nvPr/>
        </p:nvPicPr>
        <p:blipFill>
          <a:blip r:embed="rId3" cstate="print"/>
          <a:stretch>
            <a:fillRect/>
          </a:stretch>
        </p:blipFill>
        <p:spPr>
          <a:xfrm>
            <a:off x="5923604" y="1150248"/>
            <a:ext cx="1369092" cy="2638792"/>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19872" y="3983202"/>
            <a:ext cx="2820856" cy="2458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descr="D:\Dropbox\TCC\Apresentacao\Images-SmartAudioCityGuide\login.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52320" y="3897775"/>
            <a:ext cx="1366512" cy="2629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ln>
            <a:noFill/>
          </a:ln>
        </p:spPr>
        <p:txBody>
          <a:bodyPr>
            <a:normAutofit/>
          </a:bodyPr>
          <a:lstStyle/>
          <a:p>
            <a:r>
              <a:rPr lang="pt-BR" sz="4400" dirty="0" smtClean="0">
                <a:latin typeface="JasmineUPC" pitchFamily="18" charset="-34"/>
                <a:cs typeface="JasmineUPC" pitchFamily="18" charset="-34"/>
              </a:rPr>
              <a:t>Internacionalização</a:t>
            </a:r>
          </a:p>
          <a:p>
            <a:endParaRPr lang="pt-BR" sz="4400" dirty="0" smtClean="0">
              <a:latin typeface="JasmineUPC" pitchFamily="18" charset="-34"/>
              <a:cs typeface="JasmineUPC" pitchFamily="18" charset="-34"/>
            </a:endParaRPr>
          </a:p>
          <a:p>
            <a:r>
              <a:rPr lang="pt-BR" sz="4400" dirty="0" smtClean="0">
                <a:latin typeface="JasmineUPC" pitchFamily="18" charset="-34"/>
                <a:cs typeface="JasmineUPC" pitchFamily="18" charset="-34"/>
              </a:rPr>
              <a:t>Onde estou </a:t>
            </a:r>
            <a:r>
              <a:rPr lang="pt-BR" sz="4400" b="1" dirty="0" smtClean="0">
                <a:solidFill>
                  <a:srgbClr val="00B0F0"/>
                </a:solidFill>
                <a:latin typeface="JasmineUPC" pitchFamily="18" charset="-34"/>
                <a:cs typeface="JasmineUPC" pitchFamily="18" charset="-34"/>
              </a:rPr>
              <a:t>?</a:t>
            </a:r>
            <a:endParaRPr lang="pt-BR" sz="4400" b="1" dirty="0">
              <a:solidFill>
                <a:srgbClr val="00B0F0"/>
              </a:solidFill>
              <a:latin typeface="JasmineUPC" pitchFamily="18" charset="-34"/>
              <a:cs typeface="JasmineUPC" pitchFamily="18" charset="-34"/>
            </a:endParaRPr>
          </a:p>
        </p:txBody>
      </p:sp>
      <p:sp>
        <p:nvSpPr>
          <p:cNvPr id="2" name="Título 1"/>
          <p:cNvSpPr>
            <a:spLocks noGrp="1"/>
          </p:cNvSpPr>
          <p:nvPr>
            <p:ph type="title"/>
          </p:nvPr>
        </p:nvSpPr>
        <p:spPr/>
        <p:txBody>
          <a:bodyPr>
            <a:normAutofit/>
          </a:bodyPr>
          <a:lstStyle/>
          <a:p>
            <a:r>
              <a:rPr lang="pt-BR" dirty="0" smtClean="0"/>
              <a:t>Aplicativo Smartphone</a:t>
            </a:r>
            <a:endParaRPr lang="pt-BR" dirty="0"/>
          </a:p>
        </p:txBody>
      </p:sp>
      <p:pic>
        <p:nvPicPr>
          <p:cNvPr id="4" name="Imagem 3" descr="menu.png"/>
          <p:cNvPicPr>
            <a:picLocks noChangeAspect="1"/>
          </p:cNvPicPr>
          <p:nvPr/>
        </p:nvPicPr>
        <p:blipFill>
          <a:blip r:embed="rId3" cstate="print"/>
          <a:stretch>
            <a:fillRect/>
          </a:stretch>
        </p:blipFill>
        <p:spPr>
          <a:xfrm>
            <a:off x="4139952" y="2002019"/>
            <a:ext cx="2304256" cy="44239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descr="menuPortugues.png"/>
          <p:cNvPicPr>
            <a:picLocks noChangeAspect="1"/>
          </p:cNvPicPr>
          <p:nvPr/>
        </p:nvPicPr>
        <p:blipFill>
          <a:blip r:embed="rId4" cstate="print"/>
          <a:stretch>
            <a:fillRect/>
          </a:stretch>
        </p:blipFill>
        <p:spPr>
          <a:xfrm>
            <a:off x="6588223" y="1988840"/>
            <a:ext cx="2317359" cy="4437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descr="onde estou.jpg"/>
          <p:cNvPicPr>
            <a:picLocks noChangeAspect="1"/>
          </p:cNvPicPr>
          <p:nvPr/>
        </p:nvPicPr>
        <p:blipFill>
          <a:blip r:embed="rId5" cstate="print">
            <a:grayscl/>
          </a:blip>
          <a:stretch>
            <a:fillRect/>
          </a:stretch>
        </p:blipFill>
        <p:spPr>
          <a:xfrm>
            <a:off x="482929" y="3771525"/>
            <a:ext cx="3275856" cy="2456892"/>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io\Desktop\Apresentacao\website.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Blur/>
                    </a14:imgEffect>
                  </a14:imgLayer>
                </a14:imgProps>
              </a:ext>
            </a:extLst>
          </a:blip>
          <a:srcRect/>
          <a:stretch>
            <a:fillRect/>
          </a:stretch>
        </p:blipFill>
        <p:spPr bwMode="auto">
          <a:xfrm>
            <a:off x="1763688" y="1052736"/>
            <a:ext cx="5650906" cy="4824536"/>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3" name="Espaço Reservado para Conteúdo 2"/>
          <p:cNvSpPr>
            <a:spLocks noGrp="1"/>
          </p:cNvSpPr>
          <p:nvPr>
            <p:ph idx="1"/>
          </p:nvPr>
        </p:nvSpPr>
        <p:spPr/>
        <p:txBody>
          <a:bodyPr>
            <a:noAutofit/>
          </a:bodyPr>
          <a:lstStyle/>
          <a:p>
            <a:r>
              <a:rPr lang="pt-BR" sz="4400" b="1" dirty="0" smtClean="0">
                <a:latin typeface="JasmineUPC" pitchFamily="18" charset="-34"/>
                <a:cs typeface="JasmineUPC" pitchFamily="18" charset="-34"/>
              </a:rPr>
              <a:t>Mensagens geo referenciadas</a:t>
            </a:r>
          </a:p>
          <a:p>
            <a:endParaRPr lang="pt-BR" sz="4400" b="1" dirty="0" smtClean="0">
              <a:latin typeface="JasmineUPC" pitchFamily="18" charset="-34"/>
              <a:cs typeface="JasmineUPC" pitchFamily="18" charset="-34"/>
            </a:endParaRPr>
          </a:p>
          <a:p>
            <a:r>
              <a:rPr lang="pt-BR" sz="4400" b="1" dirty="0" smtClean="0">
                <a:latin typeface="JasmineUPC" pitchFamily="18" charset="-34"/>
                <a:cs typeface="JasmineUPC" pitchFamily="18" charset="-34"/>
              </a:rPr>
              <a:t>Visualização da ajuda do amigo</a:t>
            </a:r>
          </a:p>
          <a:p>
            <a:endParaRPr lang="pt-BR" sz="4400" b="1" dirty="0" smtClean="0">
              <a:latin typeface="JasmineUPC" pitchFamily="18" charset="-34"/>
              <a:cs typeface="JasmineUPC" pitchFamily="18" charset="-34"/>
            </a:endParaRPr>
          </a:p>
          <a:p>
            <a:r>
              <a:rPr lang="pt-BR" sz="4400" b="1" dirty="0" smtClean="0">
                <a:latin typeface="JasmineUPC" pitchFamily="18" charset="-34"/>
                <a:cs typeface="JasmineUPC" pitchFamily="18" charset="-34"/>
              </a:rPr>
              <a:t>Contato e publicidade para o aplicativo</a:t>
            </a:r>
          </a:p>
        </p:txBody>
      </p:sp>
      <p:sp>
        <p:nvSpPr>
          <p:cNvPr id="2" name="Título 1"/>
          <p:cNvSpPr>
            <a:spLocks noGrp="1"/>
          </p:cNvSpPr>
          <p:nvPr>
            <p:ph type="title"/>
          </p:nvPr>
        </p:nvSpPr>
        <p:spPr/>
        <p:txBody>
          <a:bodyPr/>
          <a:lstStyle/>
          <a:p>
            <a:r>
              <a:rPr lang="en-US" dirty="0" smtClean="0"/>
              <a:t>Website</a:t>
            </a:r>
            <a:endParaRPr lang="pt-BR"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Autofit/>
          </a:bodyPr>
          <a:lstStyle/>
          <a:p>
            <a:r>
              <a:rPr lang="pt-BR" sz="4400" dirty="0" smtClean="0">
                <a:latin typeface="JasmineUPC" pitchFamily="18" charset="-34"/>
                <a:cs typeface="JasmineUPC" pitchFamily="18" charset="-34"/>
              </a:rPr>
              <a:t>Parte central do sistema – </a:t>
            </a:r>
            <a:r>
              <a:rPr lang="pt-BR" sz="4400" dirty="0" smtClean="0">
                <a:solidFill>
                  <a:srgbClr val="0070C0"/>
                </a:solidFill>
                <a:latin typeface="JasmineUPC" pitchFamily="18" charset="-34"/>
                <a:cs typeface="JasmineUPC" pitchFamily="18" charset="-34"/>
              </a:rPr>
              <a:t>SOA</a:t>
            </a:r>
          </a:p>
          <a:p>
            <a:endParaRPr lang="pt-BR" sz="4400" dirty="0" smtClean="0">
              <a:latin typeface="JasmineUPC" pitchFamily="18" charset="-34"/>
              <a:cs typeface="JasmineUPC" pitchFamily="18" charset="-34"/>
            </a:endParaRPr>
          </a:p>
          <a:p>
            <a:r>
              <a:rPr lang="pt-BR" sz="4400" dirty="0" smtClean="0">
                <a:latin typeface="JasmineUPC" pitchFamily="18" charset="-34"/>
                <a:cs typeface="JasmineUPC" pitchFamily="18" charset="-34"/>
              </a:rPr>
              <a:t>Responsável por todas as </a:t>
            </a:r>
            <a:r>
              <a:rPr lang="pt-BR" sz="4400" dirty="0" smtClean="0">
                <a:solidFill>
                  <a:srgbClr val="00B050"/>
                </a:solidFill>
                <a:latin typeface="JasmineUPC" pitchFamily="18" charset="-34"/>
                <a:cs typeface="JasmineUPC" pitchFamily="18" charset="-34"/>
              </a:rPr>
              <a:t>requisições </a:t>
            </a:r>
            <a:r>
              <a:rPr lang="pt-BR" sz="4400" dirty="0" smtClean="0">
                <a:latin typeface="JasmineUPC" pitchFamily="18" charset="-34"/>
                <a:cs typeface="JasmineUPC" pitchFamily="18" charset="-34"/>
              </a:rPr>
              <a:t>feitas pelo aplicativo</a:t>
            </a:r>
          </a:p>
          <a:p>
            <a:pPr marL="109728" indent="0">
              <a:buNone/>
            </a:pPr>
            <a:endParaRPr lang="en-US" sz="4400" dirty="0" smtClean="0">
              <a:latin typeface="JasmineUPC" pitchFamily="18" charset="-34"/>
              <a:cs typeface="JasmineUPC" pitchFamily="18" charset="-34"/>
            </a:endParaRPr>
          </a:p>
          <a:p>
            <a:r>
              <a:rPr lang="en-US" sz="4400" dirty="0" err="1" smtClean="0">
                <a:solidFill>
                  <a:srgbClr val="FF0000"/>
                </a:solidFill>
                <a:latin typeface="JasmineUPC" pitchFamily="18" charset="-34"/>
                <a:cs typeface="JasmineUPC" pitchFamily="18" charset="-34"/>
              </a:rPr>
              <a:t>Filtragem</a:t>
            </a:r>
            <a:r>
              <a:rPr lang="en-US" sz="4400" dirty="0" smtClean="0">
                <a:solidFill>
                  <a:srgbClr val="FF0000"/>
                </a:solidFill>
                <a:latin typeface="JasmineUPC" pitchFamily="18" charset="-34"/>
                <a:cs typeface="JasmineUPC" pitchFamily="18" charset="-34"/>
              </a:rPr>
              <a:t> </a:t>
            </a:r>
            <a:r>
              <a:rPr lang="en-US" sz="4400" dirty="0" smtClean="0">
                <a:solidFill>
                  <a:srgbClr val="FF0000"/>
                </a:solidFill>
                <a:latin typeface="JasmineUPC" pitchFamily="18" charset="-34"/>
                <a:cs typeface="JasmineUPC" pitchFamily="18" charset="-34"/>
              </a:rPr>
              <a:t>dos dados</a:t>
            </a:r>
            <a:endParaRPr lang="pt-BR" sz="4400" dirty="0">
              <a:solidFill>
                <a:srgbClr val="FF0000"/>
              </a:solidFill>
              <a:latin typeface="JasmineUPC" pitchFamily="18" charset="-34"/>
              <a:cs typeface="JasmineUPC" pitchFamily="18" charset="-34"/>
            </a:endParaRPr>
          </a:p>
        </p:txBody>
      </p:sp>
      <p:sp>
        <p:nvSpPr>
          <p:cNvPr id="2" name="Título 1"/>
          <p:cNvSpPr>
            <a:spLocks noGrp="1"/>
          </p:cNvSpPr>
          <p:nvPr>
            <p:ph type="title"/>
          </p:nvPr>
        </p:nvSpPr>
        <p:spPr/>
        <p:txBody>
          <a:bodyPr/>
          <a:lstStyle/>
          <a:p>
            <a:r>
              <a:rPr lang="pt-BR" dirty="0" smtClean="0"/>
              <a:t>Servidor</a:t>
            </a:r>
            <a:endParaRPr lang="pt-B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64088" y="4083226"/>
            <a:ext cx="2783632" cy="208772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sz="3200" dirty="0" smtClean="0">
                <a:latin typeface="JasmineUPC" pitchFamily="18" charset="-34"/>
                <a:cs typeface="JasmineUPC" pitchFamily="18" charset="-34"/>
              </a:rPr>
              <a:t>Arquitetura orientada a serviços </a:t>
            </a:r>
            <a:r>
              <a:rPr lang="pt-BR" sz="3200" dirty="0" smtClean="0">
                <a:latin typeface="JasmineUPC" pitchFamily="18" charset="-34"/>
                <a:cs typeface="JasmineUPC" pitchFamily="18" charset="-34"/>
                <a:sym typeface="Wingdings" pitchFamily="2" charset="2"/>
              </a:rPr>
              <a:t> </a:t>
            </a:r>
            <a:r>
              <a:rPr lang="pt-BR" sz="3200" dirty="0" smtClean="0">
                <a:latin typeface="JasmineUPC" pitchFamily="18" charset="-34"/>
                <a:cs typeface="JasmineUPC" pitchFamily="18" charset="-34"/>
              </a:rPr>
              <a:t>“</a:t>
            </a:r>
            <a:r>
              <a:rPr lang="pt-BR" sz="3200" b="1" dirty="0" smtClean="0">
                <a:latin typeface="JasmineUPC" pitchFamily="18" charset="-34"/>
                <a:cs typeface="JasmineUPC" pitchFamily="18" charset="-34"/>
              </a:rPr>
              <a:t>SOA</a:t>
            </a:r>
            <a:r>
              <a:rPr lang="pt-BR" sz="3200" dirty="0" smtClean="0">
                <a:latin typeface="JasmineUPC" pitchFamily="18" charset="-34"/>
                <a:cs typeface="JasmineUPC" pitchFamily="18" charset="-34"/>
              </a:rPr>
              <a:t> e uma abordagem </a:t>
            </a:r>
            <a:r>
              <a:rPr lang="pt-BR" sz="3200" dirty="0" smtClean="0">
                <a:solidFill>
                  <a:srgbClr val="0070C0"/>
                </a:solidFill>
                <a:latin typeface="JasmineUPC" pitchFamily="18" charset="-34"/>
                <a:cs typeface="JasmineUPC" pitchFamily="18" charset="-34"/>
              </a:rPr>
              <a:t>arquitetural</a:t>
            </a:r>
            <a:r>
              <a:rPr lang="pt-BR" sz="3200" dirty="0" smtClean="0">
                <a:latin typeface="JasmineUPC" pitchFamily="18" charset="-34"/>
                <a:cs typeface="JasmineUPC" pitchFamily="18" charset="-34"/>
              </a:rPr>
              <a:t> corporativa que permite a criação de </a:t>
            </a:r>
            <a:r>
              <a:rPr lang="pt-BR" sz="3200" dirty="0" smtClean="0">
                <a:solidFill>
                  <a:srgbClr val="0070C0"/>
                </a:solidFill>
                <a:latin typeface="JasmineUPC" pitchFamily="18" charset="-34"/>
                <a:cs typeface="JasmineUPC" pitchFamily="18" charset="-34"/>
              </a:rPr>
              <a:t>serviços</a:t>
            </a:r>
            <a:r>
              <a:rPr lang="pt-BR" sz="3200" dirty="0" smtClean="0">
                <a:latin typeface="JasmineUPC" pitchFamily="18" charset="-34"/>
                <a:cs typeface="JasmineUPC" pitchFamily="18" charset="-34"/>
              </a:rPr>
              <a:t> de negocio interoperaveis que podem facilmente ser </a:t>
            </a:r>
            <a:r>
              <a:rPr lang="pt-BR" sz="3200" dirty="0" smtClean="0">
                <a:solidFill>
                  <a:srgbClr val="0070C0"/>
                </a:solidFill>
                <a:latin typeface="JasmineUPC" pitchFamily="18" charset="-34"/>
                <a:cs typeface="JasmineUPC" pitchFamily="18" charset="-34"/>
              </a:rPr>
              <a:t>reutilizados</a:t>
            </a:r>
            <a:r>
              <a:rPr lang="pt-BR" sz="3200" dirty="0" smtClean="0">
                <a:latin typeface="JasmineUPC" pitchFamily="18" charset="-34"/>
                <a:cs typeface="JasmineUPC" pitchFamily="18" charset="-34"/>
              </a:rPr>
              <a:t> e </a:t>
            </a:r>
            <a:r>
              <a:rPr lang="pt-BR" sz="3200" dirty="0" smtClean="0">
                <a:solidFill>
                  <a:srgbClr val="0070C0"/>
                </a:solidFill>
                <a:latin typeface="JasmineUPC" pitchFamily="18" charset="-34"/>
                <a:cs typeface="JasmineUPC" pitchFamily="18" charset="-34"/>
              </a:rPr>
              <a:t>compartilhados</a:t>
            </a:r>
            <a:r>
              <a:rPr lang="pt-BR" sz="3200" dirty="0" smtClean="0">
                <a:latin typeface="JasmineUPC" pitchFamily="18" charset="-34"/>
                <a:cs typeface="JasmineUPC" pitchFamily="18" charset="-34"/>
              </a:rPr>
              <a:t> entre </a:t>
            </a:r>
            <a:r>
              <a:rPr lang="pt-BR" sz="3200" dirty="0" smtClean="0">
                <a:solidFill>
                  <a:srgbClr val="0070C0"/>
                </a:solidFill>
                <a:latin typeface="JasmineUPC" pitchFamily="18" charset="-34"/>
                <a:cs typeface="JasmineUPC" pitchFamily="18" charset="-34"/>
              </a:rPr>
              <a:t>aplicações</a:t>
            </a:r>
            <a:r>
              <a:rPr lang="pt-BR" sz="3200" dirty="0" smtClean="0">
                <a:latin typeface="JasmineUPC" pitchFamily="18" charset="-34"/>
                <a:cs typeface="JasmineUPC" pitchFamily="18" charset="-34"/>
              </a:rPr>
              <a:t> e empresas.” </a:t>
            </a:r>
            <a:r>
              <a:rPr lang="pt-BR" sz="2800" dirty="0" smtClean="0">
                <a:latin typeface="JasmineUPC" pitchFamily="18" charset="-34"/>
                <a:cs typeface="JasmineUPC" pitchFamily="18" charset="-34"/>
              </a:rPr>
              <a:t>– </a:t>
            </a:r>
            <a:r>
              <a:rPr lang="pt-BR" sz="1800" dirty="0" smtClean="0">
                <a:latin typeface="JasmineUPC" pitchFamily="18" charset="-34"/>
                <a:cs typeface="JasmineUPC" pitchFamily="18" charset="-34"/>
              </a:rPr>
              <a:t>Gartner Group</a:t>
            </a:r>
          </a:p>
        </p:txBody>
      </p:sp>
      <p:sp>
        <p:nvSpPr>
          <p:cNvPr id="2" name="Título 1"/>
          <p:cNvSpPr>
            <a:spLocks noGrp="1"/>
          </p:cNvSpPr>
          <p:nvPr>
            <p:ph type="title"/>
          </p:nvPr>
        </p:nvSpPr>
        <p:spPr/>
        <p:txBody>
          <a:bodyPr>
            <a:normAutofit/>
          </a:bodyPr>
          <a:lstStyle/>
          <a:p>
            <a:r>
              <a:rPr lang="pt-BR" dirty="0" smtClean="0"/>
              <a:t>Arquitetura do sistema</a:t>
            </a:r>
          </a:p>
        </p:txBody>
      </p:sp>
      <p:pic>
        <p:nvPicPr>
          <p:cNvPr id="3082"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11960" y="3861048"/>
            <a:ext cx="4547554" cy="2550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1218</TotalTime>
  <Words>1372</Words>
  <Application>Microsoft Office PowerPoint</Application>
  <PresentationFormat>Apresentação na tela (4:3)</PresentationFormat>
  <Paragraphs>186</Paragraphs>
  <Slides>19</Slides>
  <Notes>15</Notes>
  <HiddenSlides>0</HiddenSlides>
  <MMClips>0</MMClips>
  <ScaleCrop>false</ScaleCrop>
  <HeadingPairs>
    <vt:vector size="4" baseType="variant">
      <vt:variant>
        <vt:lpstr>Tema</vt:lpstr>
      </vt:variant>
      <vt:variant>
        <vt:i4>1</vt:i4>
      </vt:variant>
      <vt:variant>
        <vt:lpstr>Títulos de slides</vt:lpstr>
      </vt:variant>
      <vt:variant>
        <vt:i4>19</vt:i4>
      </vt:variant>
    </vt:vector>
  </HeadingPairs>
  <TitlesOfParts>
    <vt:vector size="20" baseType="lpstr">
      <vt:lpstr>Concourse</vt:lpstr>
      <vt:lpstr>Smart Audio City Guide</vt:lpstr>
      <vt:lpstr>O que é?</vt:lpstr>
      <vt:lpstr>Como começou?</vt:lpstr>
      <vt:lpstr>Aplicativo Smartphone</vt:lpstr>
      <vt:lpstr>Aplicativo Smartphone</vt:lpstr>
      <vt:lpstr>Aplicativo Smartphone</vt:lpstr>
      <vt:lpstr>Website</vt:lpstr>
      <vt:lpstr>Servidor</vt:lpstr>
      <vt:lpstr>Arquitetura do sistema</vt:lpstr>
      <vt:lpstr>Ambiente de desenvolvimento      e tecnologias</vt:lpstr>
      <vt:lpstr>O que foi desenvolvido  durante o TCC</vt:lpstr>
      <vt:lpstr>Testes com  deficientes visuais</vt:lpstr>
      <vt:lpstr>Resultados e soluções  encontrados durante os testes</vt:lpstr>
      <vt:lpstr>Demonstração</vt:lpstr>
      <vt:lpstr>Agradecimentos</vt:lpstr>
      <vt:lpstr>Perguntas </vt:lpstr>
      <vt:lpstr>Obrigado</vt:lpstr>
      <vt:lpstr>Business</vt:lpstr>
      <vt:lpstr>Primeiro contato –  Imagine Cup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Audio City Guide</dc:title>
  <dc:creator>Caio</dc:creator>
  <cp:lastModifiedBy>Caio</cp:lastModifiedBy>
  <cp:revision>112</cp:revision>
  <dcterms:created xsi:type="dcterms:W3CDTF">2012-11-02T17:07:35Z</dcterms:created>
  <dcterms:modified xsi:type="dcterms:W3CDTF">2012-11-12T13:04:42Z</dcterms:modified>
</cp:coreProperties>
</file>